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8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7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4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5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4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2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3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7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7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98D1-27E7-453D-BA30-FAECF3240131}" type="datetimeFigureOut">
              <a:rPr lang="ru-RU" smtClean="0"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D589-EB4F-4249-9F62-7D10C3896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dirty="0" err="1" smtClean="0"/>
              <a:t>Боланже</a:t>
            </a:r>
            <a:r>
              <a:rPr lang="ru-RU" dirty="0" smtClean="0"/>
              <a:t> </a:t>
            </a:r>
            <a:r>
              <a:rPr lang="ru-RU" dirty="0" err="1" smtClean="0"/>
              <a:t>Спе</a:t>
            </a:r>
            <a:r>
              <a:rPr lang="en-US" dirty="0" smtClean="0"/>
              <a:t>c</a:t>
            </a:r>
            <a:r>
              <a:rPr lang="ru-RU" dirty="0" err="1" smtClean="0"/>
              <a:t>иаль</a:t>
            </a:r>
            <a:r>
              <a:rPr lang="ru-RU" dirty="0" smtClean="0"/>
              <a:t> </a:t>
            </a:r>
            <a:r>
              <a:rPr lang="ru-RU" dirty="0" err="1" smtClean="0"/>
              <a:t>Кюве</a:t>
            </a:r>
            <a:r>
              <a:rPr lang="ru-RU" dirty="0" smtClean="0"/>
              <a:t> </a:t>
            </a:r>
            <a:r>
              <a:rPr lang="ru-RU" dirty="0" err="1" smtClean="0"/>
              <a:t>Брют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6658654" cy="408200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Страна производитель: </a:t>
            </a:r>
            <a:r>
              <a:rPr lang="ru-RU" dirty="0" smtClean="0">
                <a:solidFill>
                  <a:schemeClr val="tx1"/>
                </a:solidFill>
              </a:rPr>
              <a:t>Франция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Регион:</a:t>
            </a:r>
            <a:r>
              <a:rPr lang="ru-RU" dirty="0" smtClean="0">
                <a:solidFill>
                  <a:schemeClr val="tx1"/>
                </a:solidFill>
              </a:rPr>
              <a:t> Шампань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Объем:</a:t>
            </a:r>
            <a:r>
              <a:rPr lang="ru-RU" dirty="0" smtClean="0">
                <a:solidFill>
                  <a:schemeClr val="tx1"/>
                </a:solidFill>
              </a:rPr>
              <a:t> 0,75 л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Крепость:</a:t>
            </a:r>
            <a:r>
              <a:rPr lang="ru-RU" dirty="0" smtClean="0">
                <a:solidFill>
                  <a:schemeClr val="tx1"/>
                </a:solidFill>
              </a:rPr>
              <a:t> 12%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Содержание сахара: </a:t>
            </a:r>
            <a:r>
              <a:rPr lang="ru-RU" dirty="0" err="1" smtClean="0">
                <a:solidFill>
                  <a:schemeClr val="tx1"/>
                </a:solidFill>
              </a:rPr>
              <a:t>брют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Цвет:</a:t>
            </a:r>
            <a:r>
              <a:rPr lang="ru-RU" dirty="0" smtClean="0">
                <a:solidFill>
                  <a:schemeClr val="tx1"/>
                </a:solidFill>
              </a:rPr>
              <a:t> белое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Особенности производства: </a:t>
            </a:r>
            <a:r>
              <a:rPr lang="ru-RU" dirty="0" smtClean="0">
                <a:solidFill>
                  <a:schemeClr val="tx1"/>
                </a:solidFill>
              </a:rPr>
              <a:t>Ассамбляж составлен из 60% винограда </a:t>
            </a:r>
            <a:r>
              <a:rPr lang="ru-RU" dirty="0" err="1" smtClean="0">
                <a:solidFill>
                  <a:schemeClr val="tx1"/>
                </a:solidFill>
              </a:rPr>
              <a:t>Пино</a:t>
            </a:r>
            <a:r>
              <a:rPr lang="ru-RU" dirty="0" smtClean="0">
                <a:solidFill>
                  <a:schemeClr val="tx1"/>
                </a:solidFill>
              </a:rPr>
              <a:t> Нуар, 25% </a:t>
            </a:r>
            <a:r>
              <a:rPr lang="ru-RU" dirty="0" err="1" smtClean="0">
                <a:solidFill>
                  <a:schemeClr val="tx1"/>
                </a:solidFill>
              </a:rPr>
              <a:t>Шардоне</a:t>
            </a:r>
            <a:r>
              <a:rPr lang="ru-RU" dirty="0" smtClean="0">
                <a:solidFill>
                  <a:schemeClr val="tx1"/>
                </a:solidFill>
              </a:rPr>
              <a:t>, 15% </a:t>
            </a:r>
            <a:r>
              <a:rPr lang="ru-RU" dirty="0" err="1" smtClean="0">
                <a:solidFill>
                  <a:schemeClr val="tx1"/>
                </a:solidFill>
              </a:rPr>
              <a:t>Менье</a:t>
            </a:r>
            <a:r>
              <a:rPr lang="ru-RU" dirty="0" smtClean="0">
                <a:solidFill>
                  <a:schemeClr val="tx1"/>
                </a:solidFill>
              </a:rPr>
              <a:t>, собранного с виноградников на 85% Гран </a:t>
            </a:r>
            <a:r>
              <a:rPr lang="ru-RU" dirty="0" err="1" smtClean="0">
                <a:solidFill>
                  <a:schemeClr val="tx1"/>
                </a:solidFill>
              </a:rPr>
              <a:t>Крю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Премье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Крю</a:t>
            </a:r>
            <a:r>
              <a:rPr lang="ru-RU" dirty="0" smtClean="0">
                <a:solidFill>
                  <a:schemeClr val="tx1"/>
                </a:solidFill>
              </a:rPr>
              <a:t>. Проводится длительная ферментация в дубовых бочках, под корковой пробкой. Вино выдерживается в погребе от 3 лет. Иконное шампанское в своем классе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74" y="1556792"/>
            <a:ext cx="18682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4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Ларош</a:t>
            </a:r>
            <a:r>
              <a:rPr lang="ru-RU" dirty="0" smtClean="0"/>
              <a:t> Шабли Гран </a:t>
            </a:r>
            <a:r>
              <a:rPr lang="ru-RU" dirty="0" err="1" smtClean="0"/>
              <a:t>Крю</a:t>
            </a:r>
            <a:r>
              <a:rPr lang="ru-RU" dirty="0" smtClean="0"/>
              <a:t> </a:t>
            </a:r>
            <a:r>
              <a:rPr lang="ru-RU" dirty="0" err="1" smtClean="0"/>
              <a:t>Ле</a:t>
            </a:r>
            <a:r>
              <a:rPr lang="ru-RU" dirty="0" smtClean="0"/>
              <a:t> </a:t>
            </a:r>
            <a:r>
              <a:rPr lang="ru-RU" dirty="0" err="1" smtClean="0"/>
              <a:t>Бланшо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err="1"/>
              <a:t>Ш</a:t>
            </a:r>
            <a:r>
              <a:rPr lang="ru-RU" sz="2000" dirty="0" err="1" smtClean="0"/>
              <a:t>ардоне</a:t>
            </a:r>
            <a:r>
              <a:rPr lang="ru-RU" sz="2000" dirty="0" smtClean="0"/>
              <a:t> 100%</a:t>
            </a:r>
          </a:p>
          <a:p>
            <a:pPr marL="0" indent="0">
              <a:buNone/>
            </a:pPr>
            <a:r>
              <a:rPr lang="ru-RU" sz="2000" b="1" dirty="0" smtClean="0"/>
              <a:t>Ёмкость: </a:t>
            </a:r>
            <a:r>
              <a:rPr lang="ru-RU" sz="2000" dirty="0" smtClean="0"/>
              <a:t>0,75 л</a:t>
            </a:r>
          </a:p>
          <a:p>
            <a:pPr marL="0" indent="0">
              <a:buNone/>
            </a:pPr>
            <a:r>
              <a:rPr lang="ru-RU" sz="2000" b="1" dirty="0" err="1" smtClean="0"/>
              <a:t>Алк</a:t>
            </a:r>
            <a:r>
              <a:rPr lang="ru-RU" sz="2000" b="1" dirty="0" smtClean="0"/>
              <a:t>: </a:t>
            </a:r>
            <a:r>
              <a:rPr lang="ru-RU" sz="2000" dirty="0" smtClean="0"/>
              <a:t>13%</a:t>
            </a:r>
          </a:p>
          <a:p>
            <a:pPr marL="0" indent="0">
              <a:buNone/>
            </a:pPr>
            <a:r>
              <a:rPr lang="ru-RU" sz="2000" b="1" dirty="0" smtClean="0"/>
              <a:t>Цвет:</a:t>
            </a:r>
            <a:r>
              <a:rPr lang="ru-RU" sz="2000" dirty="0" smtClean="0"/>
              <a:t> Яркий, насыщенный жёлтый.</a:t>
            </a:r>
          </a:p>
          <a:p>
            <a:pPr marL="0" indent="0">
              <a:buNone/>
            </a:pPr>
            <a:r>
              <a:rPr lang="ru-RU" sz="2000" b="1" dirty="0" smtClean="0"/>
              <a:t>Аромат: </a:t>
            </a:r>
            <a:r>
              <a:rPr lang="ru-RU" sz="2000" dirty="0" smtClean="0"/>
              <a:t>богатый, с фруктовыми и цветочными нотами, лёгкими пряными нюансами.</a:t>
            </a:r>
          </a:p>
          <a:p>
            <a:pPr marL="0" indent="0">
              <a:buNone/>
            </a:pPr>
            <a:r>
              <a:rPr lang="ru-RU" sz="2000" b="1" dirty="0" smtClean="0"/>
              <a:t>Вкус: </a:t>
            </a:r>
            <a:r>
              <a:rPr lang="ru-RU" sz="2000" dirty="0"/>
              <a:t>Н</a:t>
            </a:r>
            <a:r>
              <a:rPr lang="ru-RU" sz="2000" dirty="0" smtClean="0"/>
              <a:t>асыщенный, но нежный, тона свежескошенной травы, земли, трюфелей. Послевкусие долгое, выраженно-минеральное.</a:t>
            </a:r>
          </a:p>
          <a:p>
            <a:pPr marL="0" indent="0">
              <a:buNone/>
            </a:pPr>
            <a:r>
              <a:rPr lang="ru-RU" sz="2000" dirty="0" smtClean="0"/>
              <a:t>Роберт Паркер: 92</a:t>
            </a:r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6792"/>
            <a:ext cx="13467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86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Ларош</a:t>
            </a:r>
            <a:r>
              <a:rPr lang="ru-RU" dirty="0" smtClean="0"/>
              <a:t> Шабли Гран </a:t>
            </a:r>
            <a:r>
              <a:rPr lang="ru-RU" dirty="0" err="1" smtClean="0"/>
              <a:t>Крю</a:t>
            </a:r>
            <a:r>
              <a:rPr lang="ru-RU" dirty="0" smtClean="0"/>
              <a:t> </a:t>
            </a:r>
            <a:r>
              <a:rPr lang="ru-RU" dirty="0" err="1" smtClean="0"/>
              <a:t>Ле</a:t>
            </a:r>
            <a:r>
              <a:rPr lang="ru-RU" dirty="0" smtClean="0"/>
              <a:t> </a:t>
            </a:r>
            <a:r>
              <a:rPr lang="ru-RU" dirty="0" err="1" smtClean="0"/>
              <a:t>Кло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err="1"/>
              <a:t>Ш</a:t>
            </a:r>
            <a:r>
              <a:rPr lang="ru-RU" sz="2000" dirty="0" err="1" smtClean="0"/>
              <a:t>ардоне</a:t>
            </a:r>
            <a:r>
              <a:rPr lang="ru-RU" sz="2000" dirty="0" smtClean="0"/>
              <a:t> 100% </a:t>
            </a:r>
          </a:p>
          <a:p>
            <a:pPr marL="0" indent="0">
              <a:buNone/>
            </a:pPr>
            <a:r>
              <a:rPr lang="ru-RU" sz="2000" b="1" dirty="0" smtClean="0"/>
              <a:t>Ёмкость: </a:t>
            </a:r>
            <a:r>
              <a:rPr lang="ru-RU" sz="2000" dirty="0" smtClean="0"/>
              <a:t>0,75 л</a:t>
            </a:r>
          </a:p>
          <a:p>
            <a:pPr marL="0" indent="0">
              <a:buNone/>
            </a:pPr>
            <a:r>
              <a:rPr lang="ru-RU" sz="2000" b="1" dirty="0" err="1" smtClean="0"/>
              <a:t>Алк</a:t>
            </a:r>
            <a:r>
              <a:rPr lang="ru-RU" sz="2000" b="1" dirty="0" smtClean="0"/>
              <a:t>:</a:t>
            </a:r>
            <a:r>
              <a:rPr lang="ru-RU" sz="2000" dirty="0" smtClean="0"/>
              <a:t> 13% </a:t>
            </a:r>
          </a:p>
          <a:p>
            <a:pPr marL="0" indent="0">
              <a:buNone/>
            </a:pPr>
            <a:r>
              <a:rPr lang="ru-RU" sz="2000" b="1" dirty="0" smtClean="0"/>
              <a:t>Цвет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Яркий, насыщенный жёлтый. </a:t>
            </a:r>
          </a:p>
          <a:p>
            <a:pPr marL="0" indent="0">
              <a:buNone/>
            </a:pPr>
            <a:r>
              <a:rPr lang="ru-RU" sz="2000" b="1" dirty="0" smtClean="0"/>
              <a:t>Аромат:</a:t>
            </a:r>
            <a:r>
              <a:rPr lang="ru-RU" sz="2000" dirty="0" smtClean="0"/>
              <a:t> </a:t>
            </a:r>
            <a:r>
              <a:rPr lang="ru-RU" sz="2000" dirty="0"/>
              <a:t>Я</a:t>
            </a:r>
            <a:r>
              <a:rPr lang="ru-RU" sz="2000" dirty="0" smtClean="0"/>
              <a:t>ркий и свежий, с лимонными и цветочными нотами, тонами аниса. </a:t>
            </a:r>
          </a:p>
          <a:p>
            <a:pPr marL="0" indent="0">
              <a:buNone/>
            </a:pPr>
            <a:r>
              <a:rPr lang="ru-RU" sz="2000" b="1" dirty="0" smtClean="0"/>
              <a:t>Вкус:</a:t>
            </a:r>
            <a:r>
              <a:rPr lang="ru-RU" sz="2000" dirty="0" smtClean="0"/>
              <a:t> </a:t>
            </a:r>
            <a:r>
              <a:rPr lang="ru-RU" sz="2000" dirty="0"/>
              <a:t>П</a:t>
            </a:r>
            <a:r>
              <a:rPr lang="ru-RU" sz="2000" dirty="0" smtClean="0"/>
              <a:t>лотный, сложный, мощный, гладкий, свежая кислотность. Послевкусие долгое. </a:t>
            </a:r>
          </a:p>
          <a:p>
            <a:pPr marL="0" indent="0">
              <a:buNone/>
            </a:pPr>
            <a:r>
              <a:rPr lang="ru-RU" sz="2000" dirty="0" smtClean="0"/>
              <a:t>Роберт Паркер: 95</a:t>
            </a: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095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Gevrey-Chambertin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Производитель:</a:t>
            </a:r>
            <a:r>
              <a:rPr lang="ru-RU" dirty="0" smtClean="0"/>
              <a:t> </a:t>
            </a:r>
            <a:r>
              <a:rPr lang="ru-RU" dirty="0" err="1" smtClean="0"/>
              <a:t>Maison</a:t>
            </a:r>
            <a:r>
              <a:rPr lang="ru-RU" dirty="0" smtClean="0"/>
              <a:t> </a:t>
            </a:r>
            <a:r>
              <a:rPr lang="ru-RU" dirty="0" err="1" smtClean="0"/>
              <a:t>Louis</a:t>
            </a:r>
            <a:r>
              <a:rPr lang="ru-RU" dirty="0" smtClean="0"/>
              <a:t> </a:t>
            </a:r>
            <a:r>
              <a:rPr lang="ru-RU" dirty="0" err="1" smtClean="0"/>
              <a:t>Jadot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Регион:</a:t>
            </a:r>
            <a:r>
              <a:rPr lang="ru-RU" dirty="0" smtClean="0"/>
              <a:t> Бургундия, Кот де </a:t>
            </a:r>
            <a:r>
              <a:rPr lang="ru-RU" dirty="0" err="1" smtClean="0"/>
              <a:t>Нюи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Емкость: </a:t>
            </a:r>
            <a:r>
              <a:rPr lang="ru-RU" dirty="0" smtClean="0"/>
              <a:t>0,75</a:t>
            </a:r>
          </a:p>
          <a:p>
            <a:pPr marL="0" indent="0">
              <a:buNone/>
            </a:pPr>
            <a:r>
              <a:rPr lang="ru-RU" b="1" dirty="0" smtClean="0"/>
              <a:t>Крепость: </a:t>
            </a:r>
            <a:r>
              <a:rPr lang="ru-RU" dirty="0" smtClean="0"/>
              <a:t>13%</a:t>
            </a:r>
          </a:p>
          <a:p>
            <a:pPr marL="0" indent="0">
              <a:buNone/>
            </a:pPr>
            <a:r>
              <a:rPr lang="ru-RU" b="1" dirty="0" smtClean="0"/>
              <a:t>Сорт винограда: </a:t>
            </a:r>
            <a:r>
              <a:rPr lang="ru-RU" dirty="0" smtClean="0"/>
              <a:t>100% </a:t>
            </a:r>
            <a:r>
              <a:rPr lang="ru-RU" dirty="0" err="1" smtClean="0"/>
              <a:t>пино</a:t>
            </a:r>
            <a:r>
              <a:rPr lang="ru-RU" dirty="0" smtClean="0"/>
              <a:t> нуар</a:t>
            </a:r>
          </a:p>
          <a:p>
            <a:pPr marL="0" indent="0">
              <a:buNone/>
            </a:pPr>
            <a:r>
              <a:rPr lang="ru-RU" b="1" dirty="0" smtClean="0"/>
              <a:t>Цвет:</a:t>
            </a:r>
            <a:r>
              <a:rPr lang="ru-RU" dirty="0" smtClean="0"/>
              <a:t>  Глубокий рубиновый.</a:t>
            </a:r>
          </a:p>
          <a:p>
            <a:pPr marL="0" indent="0">
              <a:buNone/>
            </a:pPr>
            <a:r>
              <a:rPr lang="ru-RU" b="1" dirty="0" smtClean="0"/>
              <a:t>Аромат:</a:t>
            </a:r>
            <a:r>
              <a:rPr lang="ru-RU" dirty="0" smtClean="0"/>
              <a:t>  Ароматный букет вина наполнен тонами красных фруктов и разнообразных ягод.</a:t>
            </a:r>
          </a:p>
          <a:p>
            <a:pPr marL="0" indent="0">
              <a:buNone/>
            </a:pPr>
            <a:r>
              <a:rPr lang="ru-RU" b="1" dirty="0" smtClean="0"/>
              <a:t>Вкус:</a:t>
            </a:r>
            <a:r>
              <a:rPr lang="ru-RU" dirty="0" smtClean="0"/>
              <a:t> Полный, с мягкой текстурой с долгим и плотным послевкусием.</a:t>
            </a:r>
          </a:p>
          <a:p>
            <a:pPr marL="0" indent="0">
              <a:buNone/>
            </a:pPr>
            <a:r>
              <a:rPr lang="ru-RU" b="1" dirty="0" smtClean="0"/>
              <a:t>Особенности:</a:t>
            </a:r>
            <a:r>
              <a:rPr lang="ru-RU" dirty="0" smtClean="0"/>
              <a:t> </a:t>
            </a:r>
            <a:r>
              <a:rPr lang="ru-RU" dirty="0" err="1" smtClean="0"/>
              <a:t>Жеврэ-Шамбертэн</a:t>
            </a:r>
            <a:r>
              <a:rPr lang="ru-RU" dirty="0" smtClean="0"/>
              <a:t> - самая северная из больших коммун Кот де </a:t>
            </a:r>
            <a:r>
              <a:rPr lang="ru-RU" dirty="0" err="1" smtClean="0"/>
              <a:t>Нюи</a:t>
            </a:r>
            <a:r>
              <a:rPr lang="ru-RU" dirty="0" smtClean="0"/>
              <a:t>. Состоит из 26 Премьер </a:t>
            </a:r>
            <a:r>
              <a:rPr lang="ru-RU" dirty="0" err="1" smtClean="0"/>
              <a:t>Крю</a:t>
            </a:r>
            <a:r>
              <a:rPr lang="ru-RU" dirty="0" smtClean="0"/>
              <a:t> и 8 Гран </a:t>
            </a:r>
            <a:r>
              <a:rPr lang="ru-RU" dirty="0" err="1" smtClean="0"/>
              <a:t>Крю</a:t>
            </a:r>
            <a:r>
              <a:rPr lang="ru-RU" dirty="0" smtClean="0"/>
              <a:t>. Виноградники Луи </a:t>
            </a:r>
            <a:r>
              <a:rPr lang="ru-RU" dirty="0" err="1" smtClean="0"/>
              <a:t>Жадо</a:t>
            </a:r>
            <a:r>
              <a:rPr lang="ru-RU" dirty="0" smtClean="0"/>
              <a:t> в </a:t>
            </a:r>
            <a:r>
              <a:rPr lang="ru-RU" dirty="0" err="1" smtClean="0"/>
              <a:t>Жеврэ-Шамбертэн</a:t>
            </a:r>
            <a:r>
              <a:rPr lang="ru-RU" dirty="0" smtClean="0"/>
              <a:t> отличаются высочайшим качеством и стабильно хорошим урожаем. Вино проходит 3-4 недельное брожение в чанах и выдерживается в дубовых бочках в течение 12-15 месяцев. При правильном хранении, с соблюдением режимов температуры и влажности, потенциал выдержки вина составит как минимум 8 лет.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84784"/>
            <a:ext cx="12617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Puligny-Montrachet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7067128" cy="4497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Производитель: </a:t>
            </a:r>
            <a:r>
              <a:rPr lang="ru-RU" dirty="0" err="1" smtClean="0"/>
              <a:t>Maison</a:t>
            </a:r>
            <a:r>
              <a:rPr lang="ru-RU" dirty="0" smtClean="0"/>
              <a:t> </a:t>
            </a:r>
            <a:r>
              <a:rPr lang="ru-RU" dirty="0" err="1" smtClean="0"/>
              <a:t>Louis</a:t>
            </a:r>
            <a:r>
              <a:rPr lang="ru-RU" dirty="0" smtClean="0"/>
              <a:t> </a:t>
            </a:r>
            <a:r>
              <a:rPr lang="ru-RU" dirty="0" err="1" smtClean="0"/>
              <a:t>Jadot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Регион:</a:t>
            </a:r>
            <a:r>
              <a:rPr lang="ru-RU" dirty="0" smtClean="0"/>
              <a:t> Бургундия, Кот де Бон</a:t>
            </a:r>
          </a:p>
          <a:p>
            <a:pPr marL="0" indent="0">
              <a:buNone/>
            </a:pPr>
            <a:r>
              <a:rPr lang="ru-RU" b="1" dirty="0" smtClean="0"/>
              <a:t>Емкость: </a:t>
            </a:r>
            <a:r>
              <a:rPr lang="ru-RU" dirty="0" smtClean="0"/>
              <a:t>0,75</a:t>
            </a:r>
          </a:p>
          <a:p>
            <a:pPr marL="0" indent="0">
              <a:buNone/>
            </a:pPr>
            <a:r>
              <a:rPr lang="ru-RU" b="1" dirty="0" smtClean="0"/>
              <a:t>Крепость: </a:t>
            </a:r>
            <a:r>
              <a:rPr lang="ru-RU" dirty="0" smtClean="0"/>
              <a:t>13%</a:t>
            </a:r>
          </a:p>
          <a:p>
            <a:pPr marL="0" indent="0">
              <a:buNone/>
            </a:pPr>
            <a:r>
              <a:rPr lang="ru-RU" b="1" dirty="0" smtClean="0"/>
              <a:t>Сорт винограда: </a:t>
            </a:r>
            <a:r>
              <a:rPr lang="ru-RU" dirty="0" smtClean="0"/>
              <a:t>100% </a:t>
            </a:r>
            <a:r>
              <a:rPr lang="ru-RU" dirty="0" err="1" smtClean="0"/>
              <a:t>шардоне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Цвет:</a:t>
            </a:r>
            <a:r>
              <a:rPr lang="ru-RU" dirty="0" smtClean="0"/>
              <a:t> желто-золотистый.</a:t>
            </a:r>
          </a:p>
          <a:p>
            <a:pPr marL="0" indent="0">
              <a:buNone/>
            </a:pPr>
            <a:r>
              <a:rPr lang="ru-RU" b="1" dirty="0" smtClean="0"/>
              <a:t>Аромат: </a:t>
            </a:r>
            <a:r>
              <a:rPr lang="ru-RU" dirty="0"/>
              <a:t>Н</a:t>
            </a:r>
            <a:r>
              <a:rPr lang="ru-RU" dirty="0" smtClean="0"/>
              <a:t>оты миндаля, папоротника, экзотических фруктов, амбры и белых цветов.</a:t>
            </a:r>
          </a:p>
          <a:p>
            <a:pPr marL="0" indent="0">
              <a:buNone/>
            </a:pPr>
            <a:r>
              <a:rPr lang="ru-RU" b="1" dirty="0" smtClean="0"/>
              <a:t>Вкус:</a:t>
            </a:r>
            <a:r>
              <a:rPr lang="ru-RU" dirty="0" smtClean="0"/>
              <a:t> Глубокий, плотный, с намеками на зеленые яблоки и персик, с тонкой кислотностью и долгим сочным послевкусием.</a:t>
            </a:r>
          </a:p>
          <a:p>
            <a:pPr marL="0" indent="0">
              <a:buNone/>
            </a:pPr>
            <a:r>
              <a:rPr lang="ru-RU" b="1" dirty="0" smtClean="0"/>
              <a:t>Особенности:</a:t>
            </a:r>
            <a:r>
              <a:rPr lang="ru-RU" dirty="0" smtClean="0"/>
              <a:t> Вино </a:t>
            </a:r>
            <a:r>
              <a:rPr lang="ru-RU" dirty="0" err="1" smtClean="0"/>
              <a:t>Puligny-Montrachet</a:t>
            </a:r>
            <a:r>
              <a:rPr lang="ru-RU" dirty="0" smtClean="0"/>
              <a:t>, произведенное из лучшего </a:t>
            </a:r>
            <a:r>
              <a:rPr lang="ru-RU" dirty="0" err="1" smtClean="0"/>
              <a:t>шардоне</a:t>
            </a:r>
            <a:r>
              <a:rPr lang="ru-RU" dirty="0" smtClean="0"/>
              <a:t> региона, независимо от </a:t>
            </a:r>
            <a:r>
              <a:rPr lang="ru-RU" dirty="0" err="1" smtClean="0"/>
              <a:t>винтажа</a:t>
            </a:r>
            <a:r>
              <a:rPr lang="ru-RU" dirty="0" smtClean="0"/>
              <a:t> характеризуется большой глубиной, утонченностью и деликатностью. Вино ферментируется и выдерживается 12-15 месяцев в дубовых бочках.</a:t>
            </a:r>
          </a:p>
          <a:p>
            <a:pPr marL="0" indent="0">
              <a:buNone/>
            </a:pPr>
            <a:r>
              <a:rPr lang="ru-RU" dirty="0" smtClean="0"/>
              <a:t>Это вино обладает длительным - до 12 лет - потенциалом выдержки.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8800"/>
            <a:ext cx="12644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Chablis 1er Cru </a:t>
            </a:r>
            <a:r>
              <a:rPr lang="en-US" dirty="0" err="1" smtClean="0"/>
              <a:t>Fourchaume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706712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Производитель:</a:t>
            </a:r>
            <a:r>
              <a:rPr lang="ru-RU" dirty="0" smtClean="0"/>
              <a:t> </a:t>
            </a:r>
            <a:r>
              <a:rPr lang="ru-RU" dirty="0" err="1" smtClean="0"/>
              <a:t>Maison</a:t>
            </a:r>
            <a:r>
              <a:rPr lang="ru-RU" dirty="0" smtClean="0"/>
              <a:t> </a:t>
            </a:r>
            <a:r>
              <a:rPr lang="ru-RU" dirty="0" err="1" smtClean="0"/>
              <a:t>Louis</a:t>
            </a:r>
            <a:r>
              <a:rPr lang="ru-RU" dirty="0" smtClean="0"/>
              <a:t> </a:t>
            </a:r>
            <a:r>
              <a:rPr lang="ru-RU" dirty="0" err="1" smtClean="0"/>
              <a:t>Jadot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Регион: </a:t>
            </a:r>
            <a:r>
              <a:rPr lang="ru-RU" dirty="0" smtClean="0"/>
              <a:t>Бургундия, Шабли </a:t>
            </a:r>
          </a:p>
          <a:p>
            <a:pPr marL="0" indent="0">
              <a:buNone/>
            </a:pPr>
            <a:r>
              <a:rPr lang="ru-RU" b="1" dirty="0" smtClean="0"/>
              <a:t>Емкость: </a:t>
            </a:r>
            <a:r>
              <a:rPr lang="ru-RU" dirty="0" smtClean="0"/>
              <a:t>0,75 </a:t>
            </a:r>
          </a:p>
          <a:p>
            <a:pPr marL="0" indent="0">
              <a:buNone/>
            </a:pPr>
            <a:r>
              <a:rPr lang="ru-RU" b="1" dirty="0" smtClean="0"/>
              <a:t>Крепость:</a:t>
            </a:r>
            <a:r>
              <a:rPr lang="ru-RU" dirty="0" smtClean="0"/>
              <a:t> 12,5% </a:t>
            </a:r>
          </a:p>
          <a:p>
            <a:pPr marL="0" indent="0">
              <a:buNone/>
            </a:pPr>
            <a:r>
              <a:rPr lang="ru-RU" b="1" dirty="0" smtClean="0"/>
              <a:t>Сорт винограда:</a:t>
            </a:r>
            <a:r>
              <a:rPr lang="ru-RU" dirty="0" smtClean="0"/>
              <a:t> 100% </a:t>
            </a:r>
            <a:r>
              <a:rPr lang="ru-RU" dirty="0" err="1" smtClean="0"/>
              <a:t>шардоне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Цвет:</a:t>
            </a:r>
            <a:r>
              <a:rPr lang="ru-RU" dirty="0" smtClean="0"/>
              <a:t> Золотисто-желтый. </a:t>
            </a:r>
          </a:p>
          <a:p>
            <a:pPr marL="0" indent="0">
              <a:buNone/>
            </a:pPr>
            <a:r>
              <a:rPr lang="ru-RU" b="1" dirty="0" smtClean="0"/>
              <a:t>Аромат:</a:t>
            </a:r>
            <a:r>
              <a:rPr lang="ru-RU" dirty="0" smtClean="0"/>
              <a:t> В интенсивном, но нежном аромате вина хорошо раскрываются цветочные и минеральные тона. </a:t>
            </a:r>
          </a:p>
          <a:p>
            <a:pPr marL="0" indent="0">
              <a:buNone/>
            </a:pPr>
            <a:r>
              <a:rPr lang="ru-RU" b="1" dirty="0" smtClean="0"/>
              <a:t>Вкус:</a:t>
            </a:r>
            <a:r>
              <a:rPr lang="ru-RU" dirty="0" smtClean="0"/>
              <a:t> Свежий и полнотелый, с долгим послевкусием. </a:t>
            </a:r>
            <a:r>
              <a:rPr lang="ru-RU" b="1" dirty="0" smtClean="0"/>
              <a:t>Особенности:</a:t>
            </a:r>
            <a:r>
              <a:rPr lang="ru-RU" dirty="0" smtClean="0"/>
              <a:t> </a:t>
            </a:r>
            <a:r>
              <a:rPr lang="ru-RU" dirty="0" err="1" smtClean="0"/>
              <a:t>Chablis</a:t>
            </a:r>
            <a:r>
              <a:rPr lang="ru-RU" dirty="0" smtClean="0"/>
              <a:t> 1er </a:t>
            </a:r>
            <a:r>
              <a:rPr lang="ru-RU" dirty="0" err="1" smtClean="0"/>
              <a:t>Cru</a:t>
            </a:r>
            <a:r>
              <a:rPr lang="ru-RU" dirty="0" smtClean="0"/>
              <a:t> </a:t>
            </a:r>
            <a:r>
              <a:rPr lang="ru-RU" dirty="0" err="1" smtClean="0"/>
              <a:t>Fourchaume</a:t>
            </a:r>
            <a:r>
              <a:rPr lang="ru-RU" dirty="0" smtClean="0"/>
              <a:t> </a:t>
            </a:r>
            <a:r>
              <a:rPr lang="ru-RU" dirty="0" err="1" smtClean="0"/>
              <a:t>винифицируется</a:t>
            </a:r>
            <a:r>
              <a:rPr lang="ru-RU" dirty="0" smtClean="0"/>
              <a:t> в деревянных бочках, после чего выдерживается в них в течение 15-16 месяцев. Это вино можно пить достаточно молодым, но также оно готово прекрасно сохранить свои лучшие качества в течение 10-15 лет. </a:t>
            </a:r>
          </a:p>
          <a:p>
            <a:pPr marL="0" indent="0">
              <a:buNone/>
            </a:pPr>
            <a:r>
              <a:rPr lang="ru-RU" dirty="0" smtClean="0"/>
              <a:t>Рейтинги: WS 92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12776"/>
            <a:ext cx="13246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Руффино</a:t>
            </a:r>
            <a:r>
              <a:rPr lang="ru-RU" sz="4000" dirty="0" smtClean="0"/>
              <a:t> </a:t>
            </a:r>
            <a:r>
              <a:rPr lang="ru-RU" sz="4000" dirty="0" err="1" smtClean="0"/>
              <a:t>Ризерва</a:t>
            </a:r>
            <a:r>
              <a:rPr lang="ru-RU" sz="4000" dirty="0" smtClean="0"/>
              <a:t> </a:t>
            </a:r>
            <a:r>
              <a:rPr lang="ru-RU" sz="4000" dirty="0" err="1" smtClean="0"/>
              <a:t>Дукале</a:t>
            </a:r>
            <a:r>
              <a:rPr lang="ru-RU" sz="4000" dirty="0" smtClean="0"/>
              <a:t> Кьянти </a:t>
            </a:r>
            <a:r>
              <a:rPr lang="ru-RU" sz="4000" dirty="0" err="1" smtClean="0"/>
              <a:t>Классико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Регион:</a:t>
            </a:r>
            <a:r>
              <a:rPr lang="ru-RU" dirty="0" smtClean="0"/>
              <a:t> Тоскана DOCG, Италия </a:t>
            </a:r>
          </a:p>
          <a:p>
            <a:pPr marL="0" indent="0">
              <a:buNone/>
            </a:pPr>
            <a:r>
              <a:rPr lang="ru-RU" b="1" dirty="0" smtClean="0"/>
              <a:t>Сорт винограда: </a:t>
            </a:r>
            <a:r>
              <a:rPr lang="ru-RU" dirty="0" smtClean="0"/>
              <a:t>75% </a:t>
            </a:r>
            <a:r>
              <a:rPr lang="ru-RU" dirty="0" err="1" smtClean="0"/>
              <a:t>санджовезе</a:t>
            </a:r>
            <a:r>
              <a:rPr lang="ru-RU" dirty="0" smtClean="0"/>
              <a:t>, 25% </a:t>
            </a:r>
            <a:r>
              <a:rPr lang="ru-RU" dirty="0" err="1" smtClean="0"/>
              <a:t>канайоло</a:t>
            </a:r>
            <a:r>
              <a:rPr lang="ru-RU" dirty="0" smtClean="0"/>
              <a:t> и </a:t>
            </a:r>
            <a:r>
              <a:rPr lang="ru-RU" dirty="0" err="1" smtClean="0"/>
              <a:t>колорино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Емкость:</a:t>
            </a:r>
            <a:r>
              <a:rPr lang="ru-RU" dirty="0" smtClean="0"/>
              <a:t> 0,75 л </a:t>
            </a:r>
          </a:p>
          <a:p>
            <a:pPr marL="0" indent="0">
              <a:buNone/>
            </a:pPr>
            <a:r>
              <a:rPr lang="ru-RU" b="1" dirty="0" smtClean="0"/>
              <a:t>Крепость:</a:t>
            </a:r>
            <a:r>
              <a:rPr lang="ru-RU" dirty="0" smtClean="0"/>
              <a:t> 13,5% </a:t>
            </a:r>
          </a:p>
          <a:p>
            <a:pPr marL="0" indent="0">
              <a:buNone/>
            </a:pPr>
            <a:r>
              <a:rPr lang="ru-RU" b="1" dirty="0" smtClean="0"/>
              <a:t>Цвет:</a:t>
            </a:r>
            <a:r>
              <a:rPr lang="ru-RU" dirty="0" smtClean="0"/>
              <a:t> рубиново-красный цвет.</a:t>
            </a:r>
          </a:p>
          <a:p>
            <a:pPr marL="0" indent="0">
              <a:buNone/>
            </a:pPr>
            <a:r>
              <a:rPr lang="ru-RU" b="1" dirty="0" smtClean="0"/>
              <a:t>Аромат:</a:t>
            </a:r>
            <a:r>
              <a:rPr lang="ru-RU" dirty="0" smtClean="0"/>
              <a:t> букет преисполнен цветочными и фруктовыми нотами, слегка пряный аромат вишни и лесных орехов. </a:t>
            </a:r>
            <a:r>
              <a:rPr lang="ru-RU" b="1" dirty="0" smtClean="0"/>
              <a:t>Вкус: </a:t>
            </a:r>
            <a:r>
              <a:rPr lang="ru-RU" dirty="0"/>
              <a:t>С</a:t>
            </a:r>
            <a:r>
              <a:rPr lang="ru-RU" dirty="0" smtClean="0"/>
              <a:t>вежий, фруктовый, мягкий, легкий, приятный и гармоничный. </a:t>
            </a:r>
          </a:p>
          <a:p>
            <a:pPr marL="0" indent="0">
              <a:buNone/>
            </a:pPr>
            <a:r>
              <a:rPr lang="ru-RU" b="1" dirty="0" smtClean="0"/>
              <a:t>Особенности:</a:t>
            </a:r>
            <a:r>
              <a:rPr lang="ru-RU" dirty="0" smtClean="0"/>
              <a:t> Одним из первых и наиболее известных почитателей вин </a:t>
            </a:r>
            <a:r>
              <a:rPr lang="ru-RU" dirty="0" err="1" smtClean="0"/>
              <a:t>Руффино</a:t>
            </a:r>
            <a:r>
              <a:rPr lang="ru-RU" dirty="0" smtClean="0"/>
              <a:t> был герцог </a:t>
            </a:r>
            <a:r>
              <a:rPr lang="ru-RU" dirty="0" err="1" smtClean="0"/>
              <a:t>Аоста</a:t>
            </a:r>
            <a:r>
              <a:rPr lang="ru-RU" dirty="0" smtClean="0"/>
              <a:t>. Вина поставлялись к его Двору. По велению герцога был изготовлен сертификат качества. Этим самым вино, изначально производившееся согласно закона как </a:t>
            </a:r>
            <a:r>
              <a:rPr lang="ru-RU" dirty="0" err="1" smtClean="0"/>
              <a:t>Chianti</a:t>
            </a:r>
            <a:r>
              <a:rPr lang="ru-RU" dirty="0" smtClean="0"/>
              <a:t> </a:t>
            </a:r>
            <a:r>
              <a:rPr lang="ru-RU" dirty="0" err="1" smtClean="0"/>
              <a:t>Stravecchio</a:t>
            </a:r>
            <a:r>
              <a:rPr lang="ru-RU" dirty="0" smtClean="0"/>
              <a:t>, было переведено в категорию выше - </a:t>
            </a:r>
            <a:r>
              <a:rPr lang="ru-RU" dirty="0" err="1" smtClean="0"/>
              <a:t>Chianti</a:t>
            </a:r>
            <a:r>
              <a:rPr lang="ru-RU" dirty="0" smtClean="0"/>
              <a:t> </a:t>
            </a:r>
            <a:r>
              <a:rPr lang="ru-RU" dirty="0" err="1" smtClean="0"/>
              <a:t>Classico</a:t>
            </a:r>
            <a:r>
              <a:rPr lang="ru-RU" dirty="0" smtClean="0"/>
              <a:t> DOCG </a:t>
            </a:r>
            <a:r>
              <a:rPr lang="ru-RU" dirty="0" err="1" smtClean="0"/>
              <a:t>Riserva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56792"/>
            <a:ext cx="14299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2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Ruffino</a:t>
            </a:r>
            <a:r>
              <a:rPr lang="en-US" dirty="0" smtClean="0"/>
              <a:t> Chianti / </a:t>
            </a:r>
            <a:r>
              <a:rPr lang="ru-RU" dirty="0" err="1" smtClean="0"/>
              <a:t>Руффино</a:t>
            </a:r>
            <a:r>
              <a:rPr lang="ru-RU" dirty="0" smtClean="0"/>
              <a:t> Кьянти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Регион:</a:t>
            </a:r>
            <a:r>
              <a:rPr lang="ru-RU" dirty="0" smtClean="0"/>
              <a:t> Тоскана DOCG, Италия </a:t>
            </a:r>
          </a:p>
          <a:p>
            <a:pPr marL="0" indent="0">
              <a:buNone/>
            </a:pPr>
            <a:r>
              <a:rPr lang="ru-RU" b="1" dirty="0" smtClean="0"/>
              <a:t>Сорт винограда: </a:t>
            </a:r>
            <a:r>
              <a:rPr lang="ru-RU" dirty="0" smtClean="0"/>
              <a:t>75% </a:t>
            </a:r>
            <a:r>
              <a:rPr lang="ru-RU" dirty="0" err="1" smtClean="0"/>
              <a:t>санджовезе</a:t>
            </a:r>
            <a:r>
              <a:rPr lang="ru-RU" dirty="0" smtClean="0"/>
              <a:t>, 25% </a:t>
            </a:r>
            <a:r>
              <a:rPr lang="ru-RU" dirty="0" err="1" smtClean="0"/>
              <a:t>колорино</a:t>
            </a:r>
            <a:r>
              <a:rPr lang="ru-RU" dirty="0" smtClean="0"/>
              <a:t> и </a:t>
            </a:r>
            <a:r>
              <a:rPr lang="ru-RU" dirty="0" err="1" smtClean="0"/>
              <a:t>канайоло</a:t>
            </a:r>
            <a:r>
              <a:rPr lang="ru-RU" dirty="0" smtClean="0"/>
              <a:t> </a:t>
            </a:r>
            <a:r>
              <a:rPr lang="ru-RU" b="1" dirty="0" smtClean="0"/>
              <a:t>Емкость: </a:t>
            </a:r>
            <a:r>
              <a:rPr lang="ru-RU" dirty="0" smtClean="0"/>
              <a:t>0,75 л Крепость: 12,5% </a:t>
            </a:r>
          </a:p>
          <a:p>
            <a:pPr marL="0" indent="0">
              <a:buNone/>
            </a:pPr>
            <a:r>
              <a:rPr lang="ru-RU" b="1" dirty="0" smtClean="0"/>
              <a:t>Цвет: </a:t>
            </a:r>
            <a:r>
              <a:rPr lang="ru-RU" dirty="0" smtClean="0"/>
              <a:t>насыщенный рубиново-красный цвет. </a:t>
            </a:r>
          </a:p>
          <a:p>
            <a:pPr marL="0" indent="0">
              <a:buNone/>
            </a:pPr>
            <a:r>
              <a:rPr lang="ru-RU" b="1" dirty="0" smtClean="0"/>
              <a:t>Аромат: </a:t>
            </a:r>
            <a:r>
              <a:rPr lang="ru-RU" dirty="0" smtClean="0"/>
              <a:t>присутствуют нотки свежих фруктов, вишни и лесных орехов.</a:t>
            </a:r>
          </a:p>
          <a:p>
            <a:pPr marL="0" indent="0">
              <a:buNone/>
            </a:pPr>
            <a:r>
              <a:rPr lang="ru-RU" b="1" dirty="0" smtClean="0"/>
              <a:t>Вкус:</a:t>
            </a:r>
            <a:r>
              <a:rPr lang="ru-RU" dirty="0" smtClean="0"/>
              <a:t> средней плотности, гармоничное, спокойное кьянти, мягкое и легкое на вкус, с долгим послевкусием дикой вишни. </a:t>
            </a:r>
          </a:p>
          <a:p>
            <a:pPr marL="0" indent="0">
              <a:buNone/>
            </a:pPr>
            <a:r>
              <a:rPr lang="ru-RU" b="1" dirty="0" smtClean="0"/>
              <a:t>Особенности: </a:t>
            </a:r>
            <a:r>
              <a:rPr lang="ru-RU" dirty="0" smtClean="0"/>
              <a:t>Это самое известное красное итальянское вино. Первое упоминание о нем встречается в 1398 году. Широкую известность вино получило в XIX веке благодаря имени премьер-министра объединенной Италии барона </a:t>
            </a:r>
            <a:r>
              <a:rPr lang="ru-RU" dirty="0" err="1" smtClean="0"/>
              <a:t>Риказоли</a:t>
            </a:r>
            <a:r>
              <a:rPr lang="ru-RU" dirty="0" smtClean="0"/>
              <a:t>, который стал использовать при производстве вина 4-5 сортов винограда. В 1881 году </a:t>
            </a:r>
            <a:r>
              <a:rPr lang="ru-RU" dirty="0" err="1" smtClean="0"/>
              <a:t>Руффино</a:t>
            </a:r>
            <a:r>
              <a:rPr lang="ru-RU" dirty="0" smtClean="0"/>
              <a:t> Кьянти завоевало Золотую медаль на выставке в Милане, далее Золотую медаль в 1885 году на выставке в Антверпене.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6792"/>
            <a:ext cx="13547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Ruffino</a:t>
            </a:r>
            <a:r>
              <a:rPr lang="en-US" sz="3200" dirty="0" smtClean="0"/>
              <a:t> </a:t>
            </a:r>
            <a:r>
              <a:rPr lang="en-US" sz="3200" dirty="0" err="1" smtClean="0"/>
              <a:t>Brunello</a:t>
            </a:r>
            <a:r>
              <a:rPr lang="en-US" sz="3200" dirty="0" smtClean="0"/>
              <a:t> di </a:t>
            </a:r>
            <a:r>
              <a:rPr lang="en-US" sz="3200" dirty="0" err="1" smtClean="0"/>
              <a:t>Montalcino</a:t>
            </a:r>
            <a:r>
              <a:rPr lang="en-US" sz="3200" dirty="0" smtClean="0"/>
              <a:t> </a:t>
            </a:r>
            <a:r>
              <a:rPr lang="en-US" sz="3200" dirty="0" err="1" smtClean="0"/>
              <a:t>Greppone</a:t>
            </a:r>
            <a:r>
              <a:rPr lang="en-US" sz="3200" dirty="0" smtClean="0"/>
              <a:t> </a:t>
            </a:r>
            <a:r>
              <a:rPr lang="en-US" sz="3200" dirty="0" err="1" smtClean="0"/>
              <a:t>Mazzi</a:t>
            </a:r>
            <a:r>
              <a:rPr lang="en-US" sz="3200" dirty="0" smtClean="0"/>
              <a:t>/ </a:t>
            </a:r>
            <a:r>
              <a:rPr lang="ru-RU" sz="3200" dirty="0" err="1" smtClean="0"/>
              <a:t>Руффино</a:t>
            </a:r>
            <a:r>
              <a:rPr lang="ru-RU" sz="3200" dirty="0" smtClean="0"/>
              <a:t> </a:t>
            </a:r>
            <a:r>
              <a:rPr lang="ru-RU" sz="3200" dirty="0" err="1" smtClean="0"/>
              <a:t>Брунелло</a:t>
            </a:r>
            <a:r>
              <a:rPr lang="ru-RU" sz="3200" dirty="0" smtClean="0"/>
              <a:t> </a:t>
            </a:r>
            <a:r>
              <a:rPr lang="ru-RU" sz="3200" dirty="0" err="1" smtClean="0"/>
              <a:t>ди</a:t>
            </a:r>
            <a:r>
              <a:rPr lang="ru-RU" sz="3200" dirty="0" smtClean="0"/>
              <a:t> </a:t>
            </a:r>
            <a:r>
              <a:rPr lang="ru-RU" sz="3200" dirty="0" err="1" smtClean="0"/>
              <a:t>Монталчино</a:t>
            </a:r>
            <a:r>
              <a:rPr lang="ru-RU" sz="3200" dirty="0" smtClean="0"/>
              <a:t> </a:t>
            </a:r>
            <a:r>
              <a:rPr lang="ru-RU" sz="3200" dirty="0" err="1" smtClean="0"/>
              <a:t>Греппоне</a:t>
            </a:r>
            <a:r>
              <a:rPr lang="ru-RU" sz="3200" dirty="0" smtClean="0"/>
              <a:t> </a:t>
            </a:r>
            <a:r>
              <a:rPr lang="ru-RU" sz="3200" dirty="0" err="1" smtClean="0"/>
              <a:t>Мацци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Регион: </a:t>
            </a:r>
            <a:r>
              <a:rPr lang="ru-RU" sz="2000" dirty="0" smtClean="0"/>
              <a:t>Тоскана DOCG, Италия</a:t>
            </a:r>
          </a:p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smtClean="0"/>
              <a:t>100% </a:t>
            </a:r>
            <a:r>
              <a:rPr lang="ru-RU" sz="2000" dirty="0" err="1" smtClean="0"/>
              <a:t>санджовезе</a:t>
            </a:r>
            <a:r>
              <a:rPr lang="ru-RU" sz="2000" dirty="0" smtClean="0"/>
              <a:t> гроссо (местное: </a:t>
            </a:r>
            <a:r>
              <a:rPr lang="ru-RU" sz="2000" dirty="0" err="1" smtClean="0"/>
              <a:t>брунелло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b="1" dirty="0"/>
              <a:t>Е</a:t>
            </a:r>
            <a:r>
              <a:rPr lang="ru-RU" sz="2000" b="1" dirty="0" smtClean="0"/>
              <a:t>мкость: </a:t>
            </a:r>
            <a:r>
              <a:rPr lang="ru-RU" sz="2000" dirty="0" smtClean="0"/>
              <a:t>0,75 л</a:t>
            </a:r>
          </a:p>
          <a:p>
            <a:pPr marL="0" indent="0">
              <a:buNone/>
            </a:pPr>
            <a:r>
              <a:rPr lang="ru-RU" sz="2000" b="1" dirty="0" smtClean="0"/>
              <a:t>Крепость: </a:t>
            </a:r>
            <a:r>
              <a:rPr lang="ru-RU" sz="2000" dirty="0" smtClean="0"/>
              <a:t>14%</a:t>
            </a:r>
          </a:p>
          <a:p>
            <a:pPr marL="0" indent="0">
              <a:buNone/>
            </a:pPr>
            <a:r>
              <a:rPr lang="ru-RU" sz="2000" b="1" dirty="0" smtClean="0"/>
              <a:t>Цвет: </a:t>
            </a:r>
            <a:r>
              <a:rPr lang="ru-RU" sz="2000" dirty="0"/>
              <a:t>Р</a:t>
            </a:r>
            <a:r>
              <a:rPr lang="ru-RU" sz="2000" dirty="0" smtClean="0"/>
              <a:t>убиново-красный цвет.</a:t>
            </a:r>
          </a:p>
          <a:p>
            <a:pPr marL="0" indent="0">
              <a:buNone/>
            </a:pPr>
            <a:r>
              <a:rPr lang="ru-RU" sz="2000" b="1" dirty="0" smtClean="0"/>
              <a:t>Аромат: </a:t>
            </a:r>
            <a:r>
              <a:rPr lang="ru-RU" sz="2000" dirty="0" smtClean="0"/>
              <a:t>Очень интенсивный, с нотками спелых слив и черной смородины, вишни, какао и табака. Тандем всех этих ароматов дает невероятно-изысканный букет!</a:t>
            </a:r>
          </a:p>
          <a:p>
            <a:pPr marL="0" indent="0">
              <a:buNone/>
            </a:pPr>
            <a:r>
              <a:rPr lang="ru-RU" sz="2000" b="1" dirty="0" smtClean="0"/>
              <a:t>Вкус: </a:t>
            </a:r>
            <a:r>
              <a:rPr lang="ru-RU" sz="2000" dirty="0"/>
              <a:t>В</a:t>
            </a:r>
            <a:r>
              <a:rPr lang="ru-RU" sz="2000" dirty="0" smtClean="0"/>
              <a:t>ино с чудесными танинами, яркое и выразительное, элегантное, гладкое и сбалансированное. Приятное длительное послевкусие.</a:t>
            </a:r>
          </a:p>
          <a:p>
            <a:pPr marL="0" indent="0">
              <a:buNone/>
            </a:pPr>
            <a:r>
              <a:rPr lang="ru-RU" sz="2000" dirty="0" smtClean="0"/>
              <a:t>Особенности: </a:t>
            </a:r>
            <a:r>
              <a:rPr lang="ru-RU" sz="2000" dirty="0" err="1" smtClean="0"/>
              <a:t>Греппоне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Мацци</a:t>
            </a:r>
            <a:r>
              <a:rPr lang="ru-RU" sz="2000" dirty="0" smtClean="0"/>
              <a:t> было создано в 1979 году. Единственное вино, которое производится из винограда, выращенного в поместье </a:t>
            </a:r>
            <a:r>
              <a:rPr lang="ru-RU" sz="2000" dirty="0" err="1" smtClean="0"/>
              <a:t>Греппоне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Мацци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8800"/>
            <a:ext cx="12042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Ruffino</a:t>
            </a:r>
            <a:r>
              <a:rPr lang="en-US" dirty="0" smtClean="0"/>
              <a:t> Lumina Pinot </a:t>
            </a:r>
            <a:r>
              <a:rPr lang="en-US" dirty="0" err="1" smtClean="0"/>
              <a:t>Grigio</a:t>
            </a:r>
            <a:r>
              <a:rPr lang="en-US" dirty="0" smtClean="0"/>
              <a:t> / </a:t>
            </a:r>
            <a:r>
              <a:rPr lang="ru-RU" dirty="0" err="1" smtClean="0"/>
              <a:t>Руффино</a:t>
            </a:r>
            <a:r>
              <a:rPr lang="ru-RU" dirty="0" smtClean="0"/>
              <a:t> </a:t>
            </a:r>
            <a:r>
              <a:rPr lang="ru-RU" dirty="0" err="1" smtClean="0"/>
              <a:t>Лумина</a:t>
            </a:r>
            <a:r>
              <a:rPr lang="ru-RU" dirty="0" smtClean="0"/>
              <a:t> </a:t>
            </a:r>
            <a:r>
              <a:rPr lang="ru-RU" dirty="0" err="1" smtClean="0"/>
              <a:t>Пино</a:t>
            </a:r>
            <a:r>
              <a:rPr lang="ru-RU" dirty="0" smtClean="0"/>
              <a:t> </a:t>
            </a:r>
            <a:r>
              <a:rPr lang="ru-RU" dirty="0" err="1" smtClean="0"/>
              <a:t>Гриджио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Регион: </a:t>
            </a:r>
            <a:r>
              <a:rPr lang="ru-RU" sz="2000" dirty="0" smtClean="0"/>
              <a:t>Делле </a:t>
            </a:r>
            <a:r>
              <a:rPr lang="ru-RU" sz="2000" dirty="0" err="1" smtClean="0"/>
              <a:t>Венецие</a:t>
            </a:r>
            <a:r>
              <a:rPr lang="ru-RU" sz="2000" dirty="0" smtClean="0"/>
              <a:t> IGT, Италия</a:t>
            </a:r>
          </a:p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smtClean="0"/>
              <a:t>100% </a:t>
            </a:r>
            <a:r>
              <a:rPr lang="ru-RU" sz="2000" dirty="0" err="1" smtClean="0"/>
              <a:t>пино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гриджио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Емкость: </a:t>
            </a:r>
            <a:r>
              <a:rPr lang="ru-RU" sz="2000" dirty="0" smtClean="0"/>
              <a:t>0,75 л</a:t>
            </a:r>
          </a:p>
          <a:p>
            <a:pPr marL="0" indent="0">
              <a:buNone/>
            </a:pPr>
            <a:r>
              <a:rPr lang="ru-RU" sz="2000" b="1" dirty="0" smtClean="0"/>
              <a:t>Крепость: </a:t>
            </a:r>
            <a:r>
              <a:rPr lang="ru-RU" sz="2000" dirty="0" smtClean="0"/>
              <a:t>12,5%</a:t>
            </a:r>
          </a:p>
          <a:p>
            <a:pPr marL="0" indent="0">
              <a:buNone/>
            </a:pPr>
            <a:r>
              <a:rPr lang="ru-RU" sz="2000" b="1" dirty="0" smtClean="0"/>
              <a:t>Цвет: </a:t>
            </a:r>
            <a:r>
              <a:rPr lang="ru-RU" sz="2000" dirty="0" smtClean="0"/>
              <a:t>соломенно-желтый цвет.</a:t>
            </a:r>
          </a:p>
          <a:p>
            <a:pPr marL="0" indent="0">
              <a:buNone/>
            </a:pPr>
            <a:r>
              <a:rPr lang="ru-RU" sz="2000" b="1" dirty="0" smtClean="0"/>
              <a:t>Аромат: </a:t>
            </a:r>
            <a:r>
              <a:rPr lang="ru-RU" sz="2000" dirty="0" smtClean="0"/>
              <a:t>Чистый и интенсивный аромат фруктов с оттенками луговых цветов, груши.</a:t>
            </a:r>
          </a:p>
          <a:p>
            <a:pPr marL="0" indent="0">
              <a:buNone/>
            </a:pPr>
            <a:r>
              <a:rPr lang="ru-RU" sz="2000" b="1" dirty="0" smtClean="0"/>
              <a:t>Вкус: </a:t>
            </a:r>
            <a:r>
              <a:rPr lang="ru-RU" sz="2000" dirty="0" smtClean="0"/>
              <a:t>Утонченное и элегантное вино, ароматное и хорошо структурированное.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08" y="1556792"/>
            <a:ext cx="12484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7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TRIVENTO </a:t>
            </a:r>
            <a:r>
              <a:rPr lang="en-US" dirty="0" err="1" smtClean="0"/>
              <a:t>Malbec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6984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Сокровище Мендосы</a:t>
            </a:r>
          </a:p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smtClean="0"/>
              <a:t>100% </a:t>
            </a:r>
            <a:r>
              <a:rPr lang="ru-RU" sz="2000" dirty="0" err="1" smtClean="0"/>
              <a:t>мальбек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Емкость: </a:t>
            </a:r>
            <a:r>
              <a:rPr lang="ru-RU" sz="2000" dirty="0" smtClean="0"/>
              <a:t>0,75 л</a:t>
            </a:r>
          </a:p>
          <a:p>
            <a:pPr marL="0" indent="0">
              <a:buNone/>
            </a:pPr>
            <a:r>
              <a:rPr lang="ru-RU" sz="2000" b="1" dirty="0" smtClean="0"/>
              <a:t>Крепость: </a:t>
            </a:r>
            <a:r>
              <a:rPr lang="ru-RU" sz="2000" dirty="0" smtClean="0"/>
              <a:t>14,5% </a:t>
            </a:r>
          </a:p>
          <a:p>
            <a:pPr marL="0" indent="0">
              <a:buNone/>
            </a:pPr>
            <a:r>
              <a:rPr lang="ru-RU" sz="2000" b="1" dirty="0" smtClean="0"/>
              <a:t>Цвет: </a:t>
            </a:r>
            <a:r>
              <a:rPr lang="ru-RU" sz="2000" dirty="0" smtClean="0"/>
              <a:t>живой красный с тёмными фиолетовыми вкраплениями.</a:t>
            </a:r>
          </a:p>
          <a:p>
            <a:pPr marL="0" indent="0">
              <a:buNone/>
            </a:pPr>
            <a:r>
              <a:rPr lang="ru-RU" sz="2000" b="1" dirty="0" smtClean="0"/>
              <a:t>Аромат: </a:t>
            </a:r>
            <a:r>
              <a:rPr lang="ru-RU" sz="2000" dirty="0"/>
              <a:t>К</a:t>
            </a:r>
            <a:r>
              <a:rPr lang="ru-RU" sz="2000" dirty="0" smtClean="0"/>
              <a:t>омплексный, фруктовый и свежий. Профиль вина выражает сладость и нежность красных и чёрных фруктов с лёгкими нотками мармелада. Флёр дуба придаёт вину индивидуальность. </a:t>
            </a:r>
          </a:p>
          <a:p>
            <a:pPr marL="0" indent="0">
              <a:buNone/>
            </a:pPr>
            <a:r>
              <a:rPr lang="ru-RU" sz="2000" b="1" dirty="0" smtClean="0"/>
              <a:t>Вкус: </a:t>
            </a:r>
            <a:r>
              <a:rPr lang="ru-RU" sz="2000" dirty="0"/>
              <a:t>П</a:t>
            </a:r>
            <a:r>
              <a:rPr lang="ru-RU" sz="2000" dirty="0" smtClean="0"/>
              <a:t>риятный, сладкий, глубокий, с потрясающими танинами, сочное и продолжительное послевкусие.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84784"/>
            <a:ext cx="12894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Casillero</a:t>
            </a:r>
            <a:r>
              <a:rPr lang="en-US" dirty="0" smtClean="0"/>
              <a:t> del Diablo Chardonnay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67070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Производитель</a:t>
            </a:r>
            <a:r>
              <a:rPr lang="ru-RU" dirty="0" smtClean="0"/>
              <a:t>: </a:t>
            </a:r>
            <a:r>
              <a:rPr lang="ru-RU" dirty="0" err="1" smtClean="0"/>
              <a:t>Concha</a:t>
            </a:r>
            <a:r>
              <a:rPr lang="ru-RU" dirty="0" smtClean="0"/>
              <a:t> Y </a:t>
            </a:r>
            <a:r>
              <a:rPr lang="ru-RU" dirty="0" err="1" smtClean="0"/>
              <a:t>Toro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Виноградник:</a:t>
            </a:r>
            <a:r>
              <a:rPr lang="ru-RU" dirty="0" smtClean="0"/>
              <a:t> долины Касабланка и Лимари</a:t>
            </a:r>
          </a:p>
          <a:p>
            <a:pPr marL="0" indent="0">
              <a:buNone/>
            </a:pPr>
            <a:r>
              <a:rPr lang="ru-RU" b="1" dirty="0" smtClean="0"/>
              <a:t>Сорт винограда</a:t>
            </a:r>
            <a:r>
              <a:rPr lang="ru-RU" dirty="0" smtClean="0"/>
              <a:t>: 100% </a:t>
            </a:r>
            <a:r>
              <a:rPr lang="ru-RU" dirty="0" err="1" smtClean="0"/>
              <a:t>шардоне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Крепость:</a:t>
            </a:r>
            <a:r>
              <a:rPr lang="ru-RU" dirty="0" smtClean="0"/>
              <a:t> 13,5%</a:t>
            </a:r>
          </a:p>
          <a:p>
            <a:pPr marL="0" indent="0">
              <a:buNone/>
            </a:pPr>
            <a:r>
              <a:rPr lang="ru-RU" b="1" dirty="0" smtClean="0"/>
              <a:t>Емкость:</a:t>
            </a:r>
            <a:r>
              <a:rPr lang="ru-RU" dirty="0" smtClean="0"/>
              <a:t> 0,75 л</a:t>
            </a:r>
          </a:p>
          <a:p>
            <a:pPr marL="0" indent="0">
              <a:buNone/>
            </a:pPr>
            <a:r>
              <a:rPr lang="ru-RU" b="1" dirty="0" smtClean="0"/>
              <a:t>Цвет:</a:t>
            </a:r>
            <a:r>
              <a:rPr lang="ru-RU" dirty="0" smtClean="0"/>
              <a:t> блеклый зелено-желтый с золотистыми бликами.</a:t>
            </a:r>
          </a:p>
          <a:p>
            <a:pPr marL="0" indent="0">
              <a:buNone/>
            </a:pPr>
            <a:r>
              <a:rPr lang="ru-RU" b="1" dirty="0" smtClean="0"/>
              <a:t>Аромат:</a:t>
            </a:r>
            <a:r>
              <a:rPr lang="ru-RU" dirty="0" smtClean="0"/>
              <a:t> свежий, с самого начала раскрывает весь фруктовый характер. Ананас с персиком переплетаются с лесным орехом - флером французской дубовой бочки.</a:t>
            </a:r>
          </a:p>
          <a:p>
            <a:pPr marL="0" indent="0">
              <a:buNone/>
            </a:pPr>
            <a:r>
              <a:rPr lang="ru-RU" b="1" dirty="0" smtClean="0"/>
              <a:t>Вкус: </a:t>
            </a:r>
            <a:r>
              <a:rPr lang="ru-RU" dirty="0" smtClean="0"/>
              <a:t>вино с прекрасной структурой, отличным балансом, свежее, с живой кислинкой. Тело среднее, с долгим сухим послевкусием, в котором обнаруживаются зеленая груша, деликатность белого персика и тостов.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5984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45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Marqu</a:t>
            </a:r>
            <a:r>
              <a:rPr lang="ru-RU" dirty="0" smtClean="0"/>
              <a:t>й</a:t>
            </a:r>
            <a:r>
              <a:rPr lang="en-US" dirty="0" smtClean="0"/>
              <a:t>s de </a:t>
            </a:r>
            <a:r>
              <a:rPr lang="en-US" dirty="0" err="1" smtClean="0"/>
              <a:t>Pluma</a:t>
            </a:r>
            <a:r>
              <a:rPr lang="en-US" dirty="0" smtClean="0"/>
              <a:t> </a:t>
            </a:r>
            <a:r>
              <a:rPr lang="en-US" dirty="0" err="1" smtClean="0"/>
              <a:t>Crianza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Сорт винограда</a:t>
            </a:r>
            <a:r>
              <a:rPr lang="en-US" sz="3600" b="1" dirty="0" smtClean="0"/>
              <a:t>: </a:t>
            </a:r>
            <a:r>
              <a:rPr lang="ru-RU" sz="3600" dirty="0" err="1" smtClean="0"/>
              <a:t>Темпранильо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b="1" dirty="0" smtClean="0"/>
              <a:t>Создание</a:t>
            </a:r>
            <a:r>
              <a:rPr lang="en-US" sz="3600" b="1" dirty="0" smtClean="0"/>
              <a:t>: </a:t>
            </a:r>
            <a:r>
              <a:rPr lang="ru-RU" sz="3600" dirty="0" smtClean="0"/>
              <a:t>После того как виноград собирается вручную, он</a:t>
            </a:r>
          </a:p>
          <a:p>
            <a:pPr marL="0" indent="0">
              <a:buNone/>
            </a:pPr>
            <a:r>
              <a:rPr lang="ru-RU" sz="3600" dirty="0" smtClean="0"/>
              <a:t>помещается в чаны для мацерации, чтобы сохранить</a:t>
            </a:r>
          </a:p>
          <a:p>
            <a:pPr marL="0" indent="0">
              <a:buNone/>
            </a:pPr>
            <a:r>
              <a:rPr lang="ru-RU" sz="3600" dirty="0" smtClean="0"/>
              <a:t>аромат, и подвергается ферментации в течение 21</a:t>
            </a:r>
          </a:p>
          <a:p>
            <a:pPr marL="0" indent="0">
              <a:buNone/>
            </a:pPr>
            <a:r>
              <a:rPr lang="ru-RU" sz="3600" dirty="0" smtClean="0"/>
              <a:t>дня при контролируемой температуре в 23ºC. Вино</a:t>
            </a:r>
          </a:p>
          <a:p>
            <a:pPr marL="0" indent="0">
              <a:buNone/>
            </a:pPr>
            <a:r>
              <a:rPr lang="ru-RU" sz="3600" dirty="0" smtClean="0"/>
              <a:t>выдерживается в бочках из американского и</a:t>
            </a:r>
          </a:p>
          <a:p>
            <a:pPr marL="0" indent="0">
              <a:buNone/>
            </a:pPr>
            <a:r>
              <a:rPr lang="ru-RU" sz="3600" dirty="0" smtClean="0"/>
              <a:t>французского дуба в течение 14 месяцев, а затем</a:t>
            </a:r>
          </a:p>
          <a:p>
            <a:pPr marL="0" indent="0">
              <a:buNone/>
            </a:pPr>
            <a:r>
              <a:rPr lang="ru-RU" sz="3600" dirty="0" err="1" smtClean="0"/>
              <a:t>бутилируется</a:t>
            </a:r>
            <a:r>
              <a:rPr lang="ru-RU" sz="3600" dirty="0" smtClean="0"/>
              <a:t> для дальнейшей выдержки.</a:t>
            </a:r>
          </a:p>
          <a:p>
            <a:pPr marL="0" indent="0">
              <a:buNone/>
            </a:pPr>
            <a:r>
              <a:rPr lang="ru-RU" sz="3600" b="1" dirty="0" smtClean="0"/>
              <a:t>Содержание алкоголя: </a:t>
            </a:r>
            <a:r>
              <a:rPr lang="ru-RU" sz="3600" dirty="0" smtClean="0"/>
              <a:t>13.5%</a:t>
            </a:r>
          </a:p>
          <a:p>
            <a:pPr marL="0" indent="0">
              <a:buNone/>
            </a:pPr>
            <a:r>
              <a:rPr lang="ru-RU" sz="3600" b="1" dirty="0" smtClean="0"/>
              <a:t>Цвет</a:t>
            </a:r>
            <a:r>
              <a:rPr lang="en-US" sz="3600" b="1" dirty="0" smtClean="0"/>
              <a:t>: </a:t>
            </a:r>
            <a:r>
              <a:rPr lang="ru-RU" sz="3600" dirty="0" smtClean="0"/>
              <a:t>Насыщенный темно-вишневый цвет.</a:t>
            </a:r>
          </a:p>
          <a:p>
            <a:pPr marL="0" indent="0">
              <a:buNone/>
            </a:pPr>
            <a:r>
              <a:rPr lang="ru-RU" sz="3600" b="1" dirty="0" smtClean="0"/>
              <a:t>Аромат</a:t>
            </a:r>
            <a:r>
              <a:rPr lang="en-US" sz="3600" b="1" dirty="0" smtClean="0"/>
              <a:t>: </a:t>
            </a:r>
            <a:r>
              <a:rPr lang="ru-RU" sz="3600" dirty="0" smtClean="0"/>
              <a:t>Аромат красных фруктов в сочетании с нюансами</a:t>
            </a:r>
          </a:p>
          <a:p>
            <a:pPr marL="0" indent="0">
              <a:buNone/>
            </a:pPr>
            <a:r>
              <a:rPr lang="ru-RU" sz="3600" dirty="0" smtClean="0"/>
              <a:t>ореха и ванили и нотками какао.</a:t>
            </a:r>
          </a:p>
          <a:p>
            <a:pPr marL="0" indent="0">
              <a:buNone/>
            </a:pPr>
            <a:r>
              <a:rPr lang="ru-RU" sz="3600" b="1" dirty="0" smtClean="0"/>
              <a:t>Вкус</a:t>
            </a:r>
            <a:r>
              <a:rPr lang="en-US" sz="3600" b="1" dirty="0" smtClean="0"/>
              <a:t>: </a:t>
            </a:r>
            <a:r>
              <a:rPr lang="ru-RU" sz="3600" dirty="0" smtClean="0"/>
              <a:t>Вкус насыщенный и мясистый. Превосходный</a:t>
            </a:r>
          </a:p>
          <a:p>
            <a:pPr marL="0" indent="0">
              <a:buNone/>
            </a:pPr>
            <a:r>
              <a:rPr lang="ru-RU" sz="3600" dirty="0" smtClean="0"/>
              <a:t>баланс между танинами и кислотностью.</a:t>
            </a:r>
          </a:p>
          <a:p>
            <a:pPr marL="0" indent="0">
              <a:buNone/>
            </a:pPr>
            <a:r>
              <a:rPr lang="ru-RU" sz="3600" dirty="0" smtClean="0"/>
              <a:t>Удивительно долгое послевкусие.</a:t>
            </a:r>
          </a:p>
          <a:p>
            <a:endParaRPr lang="ru-RU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784"/>
            <a:ext cx="14966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1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MARQUES DE CASA CONCHA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Красное сухое вино Каберне Совиньон 2009</a:t>
            </a:r>
          </a:p>
          <a:p>
            <a:pPr marL="0" indent="0">
              <a:buNone/>
            </a:pPr>
            <a:r>
              <a:rPr lang="ru-RU" b="1" dirty="0" smtClean="0"/>
              <a:t>Производитель: </a:t>
            </a:r>
            <a:r>
              <a:rPr lang="ru-RU" dirty="0" err="1" smtClean="0"/>
              <a:t>Concha</a:t>
            </a:r>
            <a:r>
              <a:rPr lang="ru-RU" dirty="0" smtClean="0"/>
              <a:t> Y </a:t>
            </a:r>
            <a:r>
              <a:rPr lang="ru-RU" dirty="0" err="1" smtClean="0"/>
              <a:t>Toro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Виноградник: </a:t>
            </a:r>
            <a:r>
              <a:rPr lang="ru-RU" dirty="0" err="1" smtClean="0"/>
              <a:t>Puente</a:t>
            </a:r>
            <a:r>
              <a:rPr lang="ru-RU" dirty="0" smtClean="0"/>
              <a:t> </a:t>
            </a:r>
            <a:r>
              <a:rPr lang="ru-RU" dirty="0" err="1" smtClean="0"/>
              <a:t>Alto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Сорт винограда: </a:t>
            </a:r>
            <a:r>
              <a:rPr lang="ru-RU" dirty="0" smtClean="0"/>
              <a:t>каберне </a:t>
            </a:r>
            <a:r>
              <a:rPr lang="ru-RU" dirty="0" err="1" smtClean="0"/>
              <a:t>совиньон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Сбор: </a:t>
            </a:r>
            <a:r>
              <a:rPr lang="ru-RU" dirty="0" smtClean="0"/>
              <a:t>ручной</a:t>
            </a:r>
          </a:p>
          <a:p>
            <a:pPr marL="0" indent="0">
              <a:buNone/>
            </a:pPr>
            <a:r>
              <a:rPr lang="ru-RU" b="1" dirty="0" smtClean="0"/>
              <a:t>Бочка: </a:t>
            </a:r>
            <a:r>
              <a:rPr lang="ru-RU" dirty="0" smtClean="0"/>
              <a:t>18 месяцев во французском дубе</a:t>
            </a:r>
          </a:p>
          <a:p>
            <a:pPr marL="0" indent="0">
              <a:buNone/>
            </a:pPr>
            <a:r>
              <a:rPr lang="ru-RU" b="1" dirty="0" smtClean="0"/>
              <a:t>Крепость: </a:t>
            </a:r>
            <a:r>
              <a:rPr lang="ru-RU" dirty="0" smtClean="0"/>
              <a:t>14,5%</a:t>
            </a:r>
          </a:p>
          <a:p>
            <a:pPr marL="0" indent="0">
              <a:buNone/>
            </a:pPr>
            <a:r>
              <a:rPr lang="ru-RU" b="1" dirty="0" smtClean="0"/>
              <a:t>Емкость: </a:t>
            </a:r>
            <a:r>
              <a:rPr lang="ru-RU" dirty="0" smtClean="0"/>
              <a:t>0,75 л</a:t>
            </a:r>
          </a:p>
          <a:p>
            <a:pPr marL="0" indent="0">
              <a:buNone/>
            </a:pPr>
            <a:r>
              <a:rPr lang="ru-RU" b="1" dirty="0" smtClean="0"/>
              <a:t>Цвет: </a:t>
            </a:r>
            <a:r>
              <a:rPr lang="ru-RU" dirty="0" smtClean="0"/>
              <a:t>Глубокий рубиновый.</a:t>
            </a:r>
          </a:p>
          <a:p>
            <a:pPr marL="0" indent="0">
              <a:buNone/>
            </a:pPr>
            <a:r>
              <a:rPr lang="ru-RU" b="1" dirty="0" smtClean="0"/>
              <a:t>Аромат: </a:t>
            </a:r>
            <a:r>
              <a:rPr lang="ru-RU" dirty="0"/>
              <a:t>В</a:t>
            </a:r>
            <a:r>
              <a:rPr lang="ru-RU" dirty="0" smtClean="0"/>
              <a:t> букете преобладают оттенки вишни, смородины, кедра, ежевики, инжира.</a:t>
            </a:r>
          </a:p>
          <a:p>
            <a:pPr marL="0" indent="0">
              <a:buNone/>
            </a:pPr>
            <a:r>
              <a:rPr lang="ru-RU" b="1" dirty="0" smtClean="0"/>
              <a:t>Вкус: </a:t>
            </a:r>
            <a:r>
              <a:rPr lang="ru-RU" dirty="0"/>
              <a:t>П</a:t>
            </a:r>
            <a:r>
              <a:rPr lang="ru-RU" dirty="0" smtClean="0"/>
              <a:t>оразительно мягкий, глубокий, великолепная шелковистая текстура, длительное послевкусие.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2682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Casillero</a:t>
            </a:r>
            <a:r>
              <a:rPr lang="en-US" dirty="0" smtClean="0"/>
              <a:t> del Diablo Brut </a:t>
            </a:r>
            <a:r>
              <a:rPr lang="en-US" dirty="0" err="1" smtClean="0"/>
              <a:t>Reserva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Производитель:</a:t>
            </a:r>
            <a:r>
              <a:rPr lang="ru-RU" sz="2000" dirty="0" smtClean="0"/>
              <a:t> </a:t>
            </a:r>
            <a:r>
              <a:rPr lang="ru-RU" sz="2000" dirty="0" err="1" smtClean="0"/>
              <a:t>Concha</a:t>
            </a:r>
            <a:r>
              <a:rPr lang="ru-RU" sz="2000" dirty="0" smtClean="0"/>
              <a:t> Y </a:t>
            </a:r>
            <a:r>
              <a:rPr lang="ru-RU" sz="2000" dirty="0" err="1" smtClean="0"/>
              <a:t>Toro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b="1" dirty="0" smtClean="0"/>
              <a:t>Виноградник: </a:t>
            </a:r>
            <a:r>
              <a:rPr lang="ru-RU" sz="2000" dirty="0" smtClean="0"/>
              <a:t>долина Лимари </a:t>
            </a:r>
          </a:p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err="1" smtClean="0"/>
              <a:t>шардоне</a:t>
            </a:r>
            <a:r>
              <a:rPr lang="ru-RU" sz="2000" dirty="0" smtClean="0"/>
              <a:t>/</a:t>
            </a:r>
            <a:r>
              <a:rPr lang="ru-RU" sz="2000" dirty="0" err="1" smtClean="0"/>
              <a:t>пино</a:t>
            </a:r>
            <a:r>
              <a:rPr lang="ru-RU" sz="2000" dirty="0" smtClean="0"/>
              <a:t> нуар </a:t>
            </a:r>
          </a:p>
          <a:p>
            <a:pPr marL="0" indent="0">
              <a:buNone/>
            </a:pPr>
            <a:r>
              <a:rPr lang="ru-RU" sz="2000" b="1" dirty="0" smtClean="0"/>
              <a:t>Крепость:</a:t>
            </a:r>
            <a:r>
              <a:rPr lang="ru-RU" sz="2000" dirty="0" smtClean="0"/>
              <a:t> 12,5% </a:t>
            </a:r>
          </a:p>
          <a:p>
            <a:pPr marL="0" indent="0">
              <a:buNone/>
            </a:pPr>
            <a:r>
              <a:rPr lang="ru-RU" sz="2000" b="1" dirty="0" smtClean="0"/>
              <a:t>Емкость:</a:t>
            </a:r>
            <a:r>
              <a:rPr lang="ru-RU" sz="2000" dirty="0" smtClean="0"/>
              <a:t> 0,75 л </a:t>
            </a:r>
          </a:p>
          <a:p>
            <a:pPr marL="0" indent="0">
              <a:buNone/>
            </a:pPr>
            <a:r>
              <a:rPr lang="ru-RU" sz="2000" b="1" dirty="0" smtClean="0"/>
              <a:t>Цвет:</a:t>
            </a:r>
            <a:r>
              <a:rPr lang="ru-RU" sz="2000" dirty="0" smtClean="0"/>
              <a:t> Яркий, палево-желтый, с крошечными пузырьками. </a:t>
            </a:r>
            <a:r>
              <a:rPr lang="ru-RU" sz="2000" b="1" dirty="0" smtClean="0"/>
              <a:t>Аромат: </a:t>
            </a:r>
            <a:r>
              <a:rPr lang="ru-RU" sz="2000" dirty="0"/>
              <a:t>П</a:t>
            </a:r>
            <a:r>
              <a:rPr lang="ru-RU" sz="2000" dirty="0" smtClean="0"/>
              <a:t>ервое впечатление – цитрусовое настроение, далее из свежей ароматной </a:t>
            </a:r>
            <a:r>
              <a:rPr lang="ru-RU" sz="2000" dirty="0" err="1" smtClean="0"/>
              <a:t>минеральности</a:t>
            </a:r>
            <a:r>
              <a:rPr lang="ru-RU" sz="2000" dirty="0" smtClean="0"/>
              <a:t> выделяются тона зеленого яблока и печенья. </a:t>
            </a:r>
          </a:p>
          <a:p>
            <a:pPr marL="0" indent="0">
              <a:buNone/>
            </a:pPr>
            <a:r>
              <a:rPr lang="ru-RU" sz="2000" b="1" dirty="0" smtClean="0"/>
              <a:t>Вкус: </a:t>
            </a:r>
            <a:r>
              <a:rPr lang="ru-RU" sz="2000" dirty="0" smtClean="0"/>
              <a:t>богатый, кислотный, игристый, тело вина среднее, приятное, с нотками лайма. Послевкусие долгое и освежающее.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14912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8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MARQUES DE CASA CONCHA/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110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Красное сухое вино </a:t>
            </a:r>
            <a:r>
              <a:rPr lang="ru-RU" dirty="0" err="1" smtClean="0"/>
              <a:t>Карменере</a:t>
            </a:r>
            <a:r>
              <a:rPr lang="ru-RU" dirty="0" smtClean="0"/>
              <a:t> 2010</a:t>
            </a:r>
          </a:p>
          <a:p>
            <a:pPr marL="0" indent="0">
              <a:buNone/>
            </a:pPr>
            <a:r>
              <a:rPr lang="ru-RU" b="1" dirty="0" smtClean="0"/>
              <a:t>Производитель:</a:t>
            </a:r>
            <a:r>
              <a:rPr lang="ru-RU" dirty="0" smtClean="0"/>
              <a:t> </a:t>
            </a:r>
            <a:r>
              <a:rPr lang="ru-RU" dirty="0" err="1" smtClean="0"/>
              <a:t>Concha</a:t>
            </a:r>
            <a:r>
              <a:rPr lang="ru-RU" dirty="0" smtClean="0"/>
              <a:t> Y </a:t>
            </a:r>
            <a:r>
              <a:rPr lang="ru-RU" dirty="0" err="1" smtClean="0"/>
              <a:t>Toro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Виноградник:</a:t>
            </a:r>
            <a:r>
              <a:rPr lang="ru-RU" dirty="0" smtClean="0"/>
              <a:t> </a:t>
            </a:r>
            <a:r>
              <a:rPr lang="ru-RU" dirty="0" err="1" smtClean="0"/>
              <a:t>Peumo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Сорт винограда:</a:t>
            </a:r>
            <a:r>
              <a:rPr lang="ru-RU" dirty="0" smtClean="0"/>
              <a:t> </a:t>
            </a:r>
            <a:r>
              <a:rPr lang="ru-RU" dirty="0" err="1"/>
              <a:t>К</a:t>
            </a:r>
            <a:r>
              <a:rPr lang="ru-RU" dirty="0" err="1" smtClean="0"/>
              <a:t>арменере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Сбор: </a:t>
            </a:r>
            <a:r>
              <a:rPr lang="ru-RU" dirty="0" smtClean="0"/>
              <a:t>ручной</a:t>
            </a:r>
          </a:p>
          <a:p>
            <a:pPr marL="0" indent="0">
              <a:buNone/>
            </a:pPr>
            <a:r>
              <a:rPr lang="ru-RU" dirty="0" smtClean="0"/>
              <a:t>Бочка: 18 месяцев во французском дубе</a:t>
            </a:r>
          </a:p>
          <a:p>
            <a:pPr marL="0" indent="0">
              <a:buNone/>
            </a:pPr>
            <a:r>
              <a:rPr lang="ru-RU" b="1" dirty="0" smtClean="0"/>
              <a:t>Крепост</a:t>
            </a:r>
            <a:r>
              <a:rPr lang="ru-RU" dirty="0" smtClean="0"/>
              <a:t>ь: 14,5%</a:t>
            </a:r>
          </a:p>
          <a:p>
            <a:pPr marL="0" indent="0">
              <a:buNone/>
            </a:pPr>
            <a:r>
              <a:rPr lang="ru-RU" b="1" dirty="0" smtClean="0"/>
              <a:t>Емкость: </a:t>
            </a:r>
            <a:r>
              <a:rPr lang="ru-RU" dirty="0" smtClean="0"/>
              <a:t>0,75 л</a:t>
            </a:r>
          </a:p>
          <a:p>
            <a:pPr marL="0" indent="0">
              <a:buNone/>
            </a:pPr>
            <a:r>
              <a:rPr lang="ru-RU" b="1" dirty="0" smtClean="0"/>
              <a:t>Цвет: </a:t>
            </a:r>
            <a:r>
              <a:rPr lang="ru-RU" dirty="0"/>
              <a:t>Г</a:t>
            </a:r>
            <a:r>
              <a:rPr lang="ru-RU" dirty="0" smtClean="0"/>
              <a:t>лубокий темно-красный.</a:t>
            </a:r>
          </a:p>
          <a:p>
            <a:pPr marL="0" indent="0">
              <a:buNone/>
            </a:pPr>
            <a:r>
              <a:rPr lang="ru-RU" b="1" dirty="0" smtClean="0"/>
              <a:t>Аромат: </a:t>
            </a:r>
            <a:r>
              <a:rPr lang="ru-RU" dirty="0"/>
              <a:t>К</a:t>
            </a:r>
            <a:r>
              <a:rPr lang="ru-RU" dirty="0" smtClean="0"/>
              <a:t>лассический интенсивный тон сливы, черной смородины, черного перца и черного шоколада, приятная мягкость танинов.</a:t>
            </a:r>
          </a:p>
          <a:p>
            <a:pPr marL="0" indent="0">
              <a:buNone/>
            </a:pPr>
            <a:r>
              <a:rPr lang="ru-RU" b="1" dirty="0" smtClean="0"/>
              <a:t>Вкус: </a:t>
            </a:r>
            <a:r>
              <a:rPr lang="ru-RU" dirty="0"/>
              <a:t>Д</a:t>
            </a:r>
            <a:r>
              <a:rPr lang="ru-RU" dirty="0" smtClean="0"/>
              <a:t>емонстрирует танинную структуру и хрустящую кислотность.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6792"/>
            <a:ext cx="12692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8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MARQUES DE CASA CONCHA/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Красное сухое вино Сира 2009</a:t>
            </a:r>
          </a:p>
          <a:p>
            <a:pPr marL="0" indent="0">
              <a:buNone/>
            </a:pPr>
            <a:r>
              <a:rPr lang="ru-RU" b="1" dirty="0" smtClean="0"/>
              <a:t>Производитель:</a:t>
            </a:r>
            <a:r>
              <a:rPr lang="ru-RU" dirty="0" smtClean="0"/>
              <a:t> </a:t>
            </a:r>
            <a:r>
              <a:rPr lang="ru-RU" dirty="0" err="1" smtClean="0"/>
              <a:t>Concha</a:t>
            </a:r>
            <a:r>
              <a:rPr lang="ru-RU" dirty="0" smtClean="0"/>
              <a:t> Y </a:t>
            </a:r>
            <a:r>
              <a:rPr lang="ru-RU" dirty="0" err="1" smtClean="0"/>
              <a:t>Toro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Виноградник:</a:t>
            </a:r>
            <a:r>
              <a:rPr lang="ru-RU" dirty="0" smtClean="0"/>
              <a:t> </a:t>
            </a:r>
            <a:r>
              <a:rPr lang="ru-RU" dirty="0" err="1" smtClean="0"/>
              <a:t>Quinta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Maipo</a:t>
            </a:r>
            <a:r>
              <a:rPr lang="ru-RU" dirty="0" smtClean="0"/>
              <a:t> (</a:t>
            </a:r>
            <a:r>
              <a:rPr lang="ru-RU" dirty="0" err="1" smtClean="0"/>
              <a:t>Buin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Сорт винограда:</a:t>
            </a:r>
            <a:r>
              <a:rPr lang="ru-RU" dirty="0" smtClean="0"/>
              <a:t> Сира</a:t>
            </a:r>
          </a:p>
          <a:p>
            <a:pPr marL="0" indent="0">
              <a:buNone/>
            </a:pPr>
            <a:r>
              <a:rPr lang="ru-RU" b="1" dirty="0" smtClean="0"/>
              <a:t>Урожай: </a:t>
            </a:r>
            <a:r>
              <a:rPr lang="ru-RU" dirty="0" smtClean="0"/>
              <a:t>2009 год</a:t>
            </a:r>
          </a:p>
          <a:p>
            <a:pPr marL="0" indent="0">
              <a:buNone/>
            </a:pPr>
            <a:r>
              <a:rPr lang="ru-RU" b="1" dirty="0" smtClean="0"/>
              <a:t>Сбор:</a:t>
            </a:r>
            <a:r>
              <a:rPr lang="ru-RU" dirty="0" smtClean="0"/>
              <a:t> Ручной</a:t>
            </a:r>
          </a:p>
          <a:p>
            <a:pPr marL="0" indent="0">
              <a:buNone/>
            </a:pPr>
            <a:r>
              <a:rPr lang="ru-RU" b="1" dirty="0" smtClean="0"/>
              <a:t>Бочка: </a:t>
            </a:r>
            <a:r>
              <a:rPr lang="ru-RU" dirty="0" smtClean="0"/>
              <a:t>18 месяцев во французском дубе</a:t>
            </a:r>
          </a:p>
          <a:p>
            <a:pPr marL="0" indent="0">
              <a:buNone/>
            </a:pPr>
            <a:r>
              <a:rPr lang="ru-RU" b="1" dirty="0" smtClean="0"/>
              <a:t>Крепость: </a:t>
            </a:r>
            <a:r>
              <a:rPr lang="ru-RU" dirty="0" smtClean="0"/>
              <a:t>14,5%</a:t>
            </a:r>
          </a:p>
          <a:p>
            <a:pPr marL="0" indent="0">
              <a:buNone/>
            </a:pPr>
            <a:r>
              <a:rPr lang="ru-RU" b="1" dirty="0" smtClean="0"/>
              <a:t>Емкость: </a:t>
            </a:r>
            <a:r>
              <a:rPr lang="ru-RU" dirty="0" smtClean="0"/>
              <a:t>0,75 л</a:t>
            </a:r>
          </a:p>
          <a:p>
            <a:pPr marL="0" indent="0">
              <a:buNone/>
            </a:pPr>
            <a:r>
              <a:rPr lang="ru-RU" b="1" dirty="0" smtClean="0"/>
              <a:t>Цвет:</a:t>
            </a:r>
            <a:r>
              <a:rPr lang="ru-RU" dirty="0" smtClean="0"/>
              <a:t> яркий, густой глубоко-красный.</a:t>
            </a:r>
          </a:p>
          <a:p>
            <a:pPr marL="0" indent="0">
              <a:buNone/>
            </a:pPr>
            <a:r>
              <a:rPr lang="ru-RU" b="1" dirty="0" smtClean="0"/>
              <a:t>Аромат: </a:t>
            </a:r>
            <a:r>
              <a:rPr lang="ru-RU" dirty="0" smtClean="0"/>
              <a:t>запоминающиеся ноты черной смородины, вишни с оригинальным прикосновением копченого дуба.</a:t>
            </a:r>
          </a:p>
          <a:p>
            <a:pPr marL="0" indent="0">
              <a:buNone/>
            </a:pPr>
            <a:r>
              <a:rPr lang="ru-RU" b="1" dirty="0" smtClean="0"/>
              <a:t>Вкус: </a:t>
            </a:r>
            <a:r>
              <a:rPr lang="ru-RU" dirty="0" smtClean="0"/>
              <a:t>крепкая текстура вкуса сопровождается зернистостью танинов, развивающееся эластичное послевкусие.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784"/>
            <a:ext cx="1371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8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Tavel</a:t>
            </a:r>
            <a:r>
              <a:rPr lang="en-US" dirty="0" smtClean="0"/>
              <a:t> / </a:t>
            </a:r>
            <a:r>
              <a:rPr lang="ru-RU" dirty="0" err="1" smtClean="0"/>
              <a:t>Тавель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699512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Производитель:</a:t>
            </a:r>
            <a:r>
              <a:rPr lang="ru-RU" dirty="0" smtClean="0"/>
              <a:t> </a:t>
            </a:r>
            <a:r>
              <a:rPr lang="ru-RU" dirty="0" err="1" smtClean="0"/>
              <a:t>Гигаль</a:t>
            </a:r>
            <a:r>
              <a:rPr lang="ru-RU" dirty="0" smtClean="0"/>
              <a:t> (</a:t>
            </a:r>
            <a:r>
              <a:rPr lang="ru-RU" dirty="0" err="1" smtClean="0"/>
              <a:t>Guigal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Регион: </a:t>
            </a:r>
            <a:r>
              <a:rPr lang="ru-RU" dirty="0" smtClean="0"/>
              <a:t>Франция, Долина Роны, </a:t>
            </a:r>
            <a:r>
              <a:rPr lang="ru-RU" dirty="0" err="1" smtClean="0"/>
              <a:t>Тавель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Сорт винограда:</a:t>
            </a:r>
            <a:r>
              <a:rPr lang="ru-RU" dirty="0" smtClean="0"/>
              <a:t> 50% </a:t>
            </a:r>
            <a:r>
              <a:rPr lang="ru-RU" dirty="0" err="1" smtClean="0"/>
              <a:t>гренаш</a:t>
            </a:r>
            <a:r>
              <a:rPr lang="ru-RU" dirty="0" smtClean="0"/>
              <a:t>, 30% </a:t>
            </a:r>
            <a:r>
              <a:rPr lang="ru-RU" dirty="0" err="1" smtClean="0"/>
              <a:t>сенсо</a:t>
            </a:r>
            <a:r>
              <a:rPr lang="ru-RU" dirty="0" smtClean="0"/>
              <a:t>, 10% кларет, 5% сира, 5% др. </a:t>
            </a:r>
          </a:p>
          <a:p>
            <a:pPr marL="0" indent="0">
              <a:buNone/>
            </a:pPr>
            <a:r>
              <a:rPr lang="ru-RU" b="1" dirty="0" smtClean="0"/>
              <a:t>Крепость:</a:t>
            </a:r>
            <a:r>
              <a:rPr lang="ru-RU" dirty="0" smtClean="0"/>
              <a:t> 13,5% </a:t>
            </a:r>
          </a:p>
          <a:p>
            <a:pPr marL="0" indent="0">
              <a:buNone/>
            </a:pPr>
            <a:r>
              <a:rPr lang="ru-RU" b="1" dirty="0" smtClean="0"/>
              <a:t>Емкость:</a:t>
            </a:r>
            <a:r>
              <a:rPr lang="ru-RU" dirty="0" smtClean="0"/>
              <a:t> 0,75 Цвет: розовый лососевый цвет. </a:t>
            </a:r>
          </a:p>
          <a:p>
            <a:pPr marL="0" indent="0">
              <a:buNone/>
            </a:pPr>
            <a:r>
              <a:rPr lang="ru-RU" b="1" dirty="0" smtClean="0"/>
              <a:t>Аромат:</a:t>
            </a:r>
            <a:r>
              <a:rPr lang="ru-RU" dirty="0" smtClean="0"/>
              <a:t> элегантный цветочный и фруктовый аромат. </a:t>
            </a:r>
          </a:p>
          <a:p>
            <a:pPr marL="0" indent="0">
              <a:buNone/>
            </a:pPr>
            <a:r>
              <a:rPr lang="ru-RU" b="1" dirty="0" smtClean="0"/>
              <a:t>Вкус:</a:t>
            </a:r>
            <a:r>
              <a:rPr lang="ru-RU" dirty="0" smtClean="0"/>
              <a:t> гармоничный, мясистый, округлые танины, низкая кислотность, фруктовый, хорошо структурированный. </a:t>
            </a:r>
          </a:p>
          <a:p>
            <a:pPr marL="0" indent="0">
              <a:buNone/>
            </a:pPr>
            <a:r>
              <a:rPr lang="ru-RU" b="1" dirty="0" smtClean="0"/>
              <a:t>Особенности:</a:t>
            </a:r>
            <a:r>
              <a:rPr lang="ru-RU" dirty="0" smtClean="0"/>
              <a:t> </a:t>
            </a:r>
            <a:r>
              <a:rPr lang="ru-RU" dirty="0" err="1" smtClean="0"/>
              <a:t>Tavel</a:t>
            </a:r>
            <a:r>
              <a:rPr lang="ru-RU" dirty="0" smtClean="0"/>
              <a:t> 2012 года – розовое вино из </a:t>
            </a:r>
            <a:r>
              <a:rPr lang="ru-RU" dirty="0" err="1" smtClean="0"/>
              <a:t>кюве</a:t>
            </a:r>
            <a:r>
              <a:rPr lang="ru-RU" dirty="0" smtClean="0"/>
              <a:t> винограда сортов </a:t>
            </a:r>
            <a:r>
              <a:rPr lang="ru-RU" dirty="0" err="1" smtClean="0"/>
              <a:t>гренаш</a:t>
            </a:r>
            <a:r>
              <a:rPr lang="ru-RU" dirty="0" smtClean="0"/>
              <a:t>, </a:t>
            </a:r>
            <a:r>
              <a:rPr lang="ru-RU" dirty="0" err="1" smtClean="0"/>
              <a:t>сенсо</a:t>
            </a:r>
            <a:r>
              <a:rPr lang="ru-RU" dirty="0" smtClean="0"/>
              <a:t>, кларет, сира. Возраст лозы около 25 лет. Выдерживалось 6 месяцев в емкостях из нержавеющей стали. Релиз – 60 000 в год. Потенциал хранения - 3 года. </a:t>
            </a:r>
            <a:r>
              <a:rPr lang="ru-RU" dirty="0" err="1" smtClean="0"/>
              <a:t>Tavel</a:t>
            </a:r>
            <a:r>
              <a:rPr lang="ru-RU" dirty="0" smtClean="0"/>
              <a:t> — самое известное розовое вино, которое часто называют «Королем розовых вин». Это вино было одним из самых любимых напитков французских королей Людовика XIV и Филиппа IV Красивого.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6792"/>
            <a:ext cx="12819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1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Ларош</a:t>
            </a:r>
            <a:r>
              <a:rPr lang="ru-RU" dirty="0" smtClean="0"/>
              <a:t> Шабли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2311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err="1"/>
              <a:t>Ш</a:t>
            </a:r>
            <a:r>
              <a:rPr lang="ru-RU" sz="2000" dirty="0" err="1" smtClean="0"/>
              <a:t>ардоне</a:t>
            </a:r>
            <a:r>
              <a:rPr lang="ru-RU" sz="2000" dirty="0" smtClean="0"/>
              <a:t> 100% </a:t>
            </a:r>
          </a:p>
          <a:p>
            <a:pPr marL="0" indent="0">
              <a:buNone/>
            </a:pPr>
            <a:r>
              <a:rPr lang="ru-RU" sz="2000" b="1" dirty="0" smtClean="0"/>
              <a:t>Ёмкость: </a:t>
            </a:r>
            <a:r>
              <a:rPr lang="ru-RU" sz="2000" dirty="0" smtClean="0"/>
              <a:t>0,75 л </a:t>
            </a:r>
          </a:p>
          <a:p>
            <a:pPr marL="0" indent="0">
              <a:buNone/>
            </a:pPr>
            <a:r>
              <a:rPr lang="ru-RU" sz="2000" b="1" dirty="0" err="1" smtClean="0"/>
              <a:t>Алк</a:t>
            </a:r>
            <a:r>
              <a:rPr lang="ru-RU" sz="2000" b="1" dirty="0" smtClean="0"/>
              <a:t>: </a:t>
            </a:r>
            <a:r>
              <a:rPr lang="ru-RU" sz="2000" dirty="0" smtClean="0"/>
              <a:t>11,5% </a:t>
            </a:r>
          </a:p>
          <a:p>
            <a:pPr marL="0" indent="0">
              <a:buNone/>
            </a:pPr>
            <a:r>
              <a:rPr lang="ru-RU" sz="2000" b="1" dirty="0" smtClean="0"/>
              <a:t>Цвет: </a:t>
            </a:r>
            <a:r>
              <a:rPr lang="ru-RU" sz="2000" dirty="0" smtClean="0"/>
              <a:t>сверкающий, бледно-жёлтый. </a:t>
            </a:r>
          </a:p>
          <a:p>
            <a:pPr marL="0" indent="0">
              <a:buNone/>
            </a:pPr>
            <a:r>
              <a:rPr lang="ru-RU" sz="2000" b="1" dirty="0" smtClean="0"/>
              <a:t>Аромат:</a:t>
            </a:r>
            <a:r>
              <a:rPr lang="ru-RU" sz="2000" dirty="0" smtClean="0"/>
              <a:t> свежий, минеральный. </a:t>
            </a:r>
          </a:p>
          <a:p>
            <a:pPr marL="0" indent="0">
              <a:buNone/>
            </a:pPr>
            <a:r>
              <a:rPr lang="ru-RU" sz="2000" b="1" dirty="0" smtClean="0"/>
              <a:t>Вкус:</a:t>
            </a:r>
            <a:r>
              <a:rPr lang="ru-RU" sz="2000" dirty="0" smtClean="0"/>
              <a:t> округлый, с тонами яблока и груши, проявляется свежая кислотность и </a:t>
            </a:r>
            <a:r>
              <a:rPr lang="ru-RU" sz="2000" dirty="0" err="1" smtClean="0"/>
              <a:t>минеральность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Роберт Паркер: 86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28800"/>
            <a:ext cx="13290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45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245" y="3192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Ларош</a:t>
            </a:r>
            <a:r>
              <a:rPr lang="ru-RU" dirty="0" smtClean="0"/>
              <a:t> Шабли </a:t>
            </a:r>
            <a:r>
              <a:rPr lang="ru-RU" dirty="0" err="1" smtClean="0"/>
              <a:t>Премье</a:t>
            </a:r>
            <a:r>
              <a:rPr lang="ru-RU" dirty="0" smtClean="0"/>
              <a:t> </a:t>
            </a:r>
            <a:r>
              <a:rPr lang="ru-RU" dirty="0" err="1" smtClean="0"/>
              <a:t>Крю</a:t>
            </a:r>
            <a:r>
              <a:rPr lang="ru-RU" dirty="0" smtClean="0"/>
              <a:t> </a:t>
            </a:r>
            <a:r>
              <a:rPr lang="ru-RU" dirty="0" err="1" smtClean="0"/>
              <a:t>Ле</a:t>
            </a:r>
            <a:r>
              <a:rPr lang="ru-RU" dirty="0" smtClean="0"/>
              <a:t> </a:t>
            </a:r>
            <a:r>
              <a:rPr lang="ru-RU" dirty="0" err="1" smtClean="0"/>
              <a:t>Боруа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Сорт винограда:</a:t>
            </a:r>
            <a:r>
              <a:rPr lang="ru-RU" sz="2000" dirty="0" smtClean="0"/>
              <a:t> </a:t>
            </a:r>
            <a:r>
              <a:rPr lang="ru-RU" sz="2000" dirty="0" err="1"/>
              <a:t>Ш</a:t>
            </a:r>
            <a:r>
              <a:rPr lang="ru-RU" sz="2000" dirty="0" err="1" smtClean="0"/>
              <a:t>ардоне</a:t>
            </a:r>
            <a:r>
              <a:rPr lang="ru-RU" sz="2000" dirty="0" smtClean="0"/>
              <a:t> 100%</a:t>
            </a:r>
          </a:p>
          <a:p>
            <a:pPr marL="0" indent="0">
              <a:buNone/>
            </a:pPr>
            <a:r>
              <a:rPr lang="ru-RU" sz="2000" b="1" dirty="0" smtClean="0"/>
              <a:t>Ёмкость: </a:t>
            </a:r>
            <a:r>
              <a:rPr lang="ru-RU" sz="2000" dirty="0" smtClean="0"/>
              <a:t>0,75 л</a:t>
            </a:r>
          </a:p>
          <a:p>
            <a:pPr marL="0" indent="0">
              <a:buNone/>
            </a:pPr>
            <a:r>
              <a:rPr lang="ru-RU" sz="2000" b="1" dirty="0" err="1" smtClean="0"/>
              <a:t>Алк</a:t>
            </a:r>
            <a:r>
              <a:rPr lang="ru-RU" sz="2000" b="1" dirty="0" smtClean="0"/>
              <a:t>: </a:t>
            </a:r>
            <a:r>
              <a:rPr lang="ru-RU" sz="2000" dirty="0" smtClean="0"/>
              <a:t>12,5%</a:t>
            </a:r>
          </a:p>
          <a:p>
            <a:pPr marL="0" indent="0">
              <a:buNone/>
            </a:pPr>
            <a:r>
              <a:rPr lang="ru-RU" sz="2000" b="1" dirty="0" smtClean="0"/>
              <a:t>Цвет:</a:t>
            </a:r>
            <a:r>
              <a:rPr lang="ru-RU" sz="2000" dirty="0" smtClean="0"/>
              <a:t> Золотисто-жёлтый.</a:t>
            </a:r>
          </a:p>
          <a:p>
            <a:pPr marL="0" indent="0">
              <a:buNone/>
            </a:pPr>
            <a:r>
              <a:rPr lang="ru-RU" sz="2000" b="1" dirty="0" smtClean="0"/>
              <a:t>Аромат: </a:t>
            </a:r>
            <a:r>
              <a:rPr lang="ru-RU" sz="2000" dirty="0"/>
              <a:t>У</a:t>
            </a:r>
            <a:r>
              <a:rPr lang="ru-RU" sz="2000" dirty="0" smtClean="0"/>
              <a:t>тончённый с цветочными, фруктовыми и копчёными нотами.</a:t>
            </a:r>
          </a:p>
          <a:p>
            <a:pPr marL="0" indent="0">
              <a:buNone/>
            </a:pPr>
            <a:r>
              <a:rPr lang="ru-RU" sz="2000" b="1" dirty="0" smtClean="0"/>
              <a:t>Вкус:</a:t>
            </a:r>
            <a:r>
              <a:rPr lang="ru-RU" sz="2000" dirty="0" smtClean="0"/>
              <a:t> округлый, свежий, минеральный, выраженная </a:t>
            </a:r>
            <a:r>
              <a:rPr lang="ru-RU" sz="2000" dirty="0" err="1" smtClean="0"/>
              <a:t>фруктовость</a:t>
            </a:r>
            <a:r>
              <a:rPr lang="ru-RU" sz="2000" dirty="0" smtClean="0"/>
              <a:t>. Послевкусие цитрусовое, лёгких специй и орехов.</a:t>
            </a:r>
          </a:p>
          <a:p>
            <a:pPr marL="0" indent="0">
              <a:buNone/>
            </a:pPr>
            <a:r>
              <a:rPr lang="ru-RU" sz="2000" dirty="0" smtClean="0"/>
              <a:t>Роберт Паркер: 91</a:t>
            </a: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6792"/>
            <a:ext cx="13602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Ларош</a:t>
            </a:r>
            <a:r>
              <a:rPr lang="ru-RU" dirty="0" smtClean="0"/>
              <a:t> Шабли </a:t>
            </a:r>
            <a:r>
              <a:rPr lang="ru-RU" dirty="0" err="1" smtClean="0"/>
              <a:t>Премье</a:t>
            </a:r>
            <a:r>
              <a:rPr lang="ru-RU" dirty="0" smtClean="0"/>
              <a:t> </a:t>
            </a:r>
            <a:r>
              <a:rPr lang="ru-RU" dirty="0" err="1" smtClean="0"/>
              <a:t>Крю</a:t>
            </a:r>
            <a:r>
              <a:rPr lang="ru-RU" dirty="0" smtClean="0"/>
              <a:t> </a:t>
            </a:r>
            <a:r>
              <a:rPr lang="ru-RU" dirty="0" err="1" smtClean="0"/>
              <a:t>Ле</a:t>
            </a:r>
            <a:r>
              <a:rPr lang="ru-RU" dirty="0" smtClean="0"/>
              <a:t> </a:t>
            </a:r>
            <a:r>
              <a:rPr lang="ru-RU" dirty="0" err="1" smtClean="0"/>
              <a:t>Фуршом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Сорт винограда: </a:t>
            </a:r>
            <a:r>
              <a:rPr lang="ru-RU" sz="2000" dirty="0" err="1"/>
              <a:t>Ш</a:t>
            </a:r>
            <a:r>
              <a:rPr lang="ru-RU" sz="2000" dirty="0" err="1" smtClean="0"/>
              <a:t>ардоне</a:t>
            </a:r>
            <a:r>
              <a:rPr lang="ru-RU" sz="2000" dirty="0" smtClean="0"/>
              <a:t> 100% </a:t>
            </a:r>
          </a:p>
          <a:p>
            <a:pPr marL="0" indent="0">
              <a:buNone/>
            </a:pPr>
            <a:r>
              <a:rPr lang="ru-RU" sz="2000" b="1" dirty="0" smtClean="0"/>
              <a:t>Ёмкость:</a:t>
            </a:r>
            <a:r>
              <a:rPr lang="ru-RU" sz="2000" dirty="0" smtClean="0"/>
              <a:t> 0,75 л </a:t>
            </a:r>
            <a:r>
              <a:rPr lang="ru-RU" sz="2000" dirty="0" err="1" smtClean="0"/>
              <a:t>Алк</a:t>
            </a:r>
            <a:r>
              <a:rPr lang="ru-RU" sz="2000" dirty="0" smtClean="0"/>
              <a:t>.: 12,5% </a:t>
            </a:r>
          </a:p>
          <a:p>
            <a:pPr marL="0" indent="0">
              <a:buNone/>
            </a:pPr>
            <a:r>
              <a:rPr lang="ru-RU" sz="2000" b="1" dirty="0" smtClean="0"/>
              <a:t>Цвет:</a:t>
            </a:r>
            <a:r>
              <a:rPr lang="ru-RU" sz="2000" dirty="0" smtClean="0"/>
              <a:t> </a:t>
            </a:r>
            <a:r>
              <a:rPr lang="ru-RU" sz="2000" dirty="0"/>
              <a:t>Я</a:t>
            </a:r>
            <a:r>
              <a:rPr lang="ru-RU" sz="2000" dirty="0" smtClean="0"/>
              <a:t>ркий, золотисто-жёлтый. </a:t>
            </a:r>
          </a:p>
          <a:p>
            <a:pPr marL="0" indent="0">
              <a:buNone/>
            </a:pPr>
            <a:r>
              <a:rPr lang="ru-RU" sz="2000" b="1" dirty="0" smtClean="0"/>
              <a:t>Аромат:</a:t>
            </a:r>
            <a:r>
              <a:rPr lang="ru-RU" sz="2000" dirty="0" smtClean="0"/>
              <a:t> фруктовый со сливочными нотами, богатый и щедрый. </a:t>
            </a:r>
          </a:p>
          <a:p>
            <a:pPr marL="0" indent="0">
              <a:buNone/>
            </a:pPr>
            <a:r>
              <a:rPr lang="ru-RU" sz="2000" b="1" dirty="0" smtClean="0"/>
              <a:t>Вкус:</a:t>
            </a:r>
            <a:r>
              <a:rPr lang="ru-RU" sz="2000" dirty="0" smtClean="0"/>
              <a:t> </a:t>
            </a:r>
            <a:r>
              <a:rPr lang="ru-RU" sz="2000" dirty="0"/>
              <a:t>П</a:t>
            </a:r>
            <a:r>
              <a:rPr lang="ru-RU" sz="2000" dirty="0" smtClean="0"/>
              <a:t>лотный, сливочный, оттенки мёда, фруктов, яркая </a:t>
            </a:r>
            <a:r>
              <a:rPr lang="ru-RU" sz="2000" dirty="0" err="1" smtClean="0"/>
              <a:t>минеральность</a:t>
            </a:r>
            <a:r>
              <a:rPr lang="ru-RU" sz="2000" dirty="0" smtClean="0"/>
              <a:t>. Послевкусие долгое. </a:t>
            </a:r>
          </a:p>
          <a:p>
            <a:pPr marL="0" indent="0">
              <a:buNone/>
            </a:pPr>
            <a:r>
              <a:rPr lang="ru-RU" sz="2000" dirty="0" smtClean="0"/>
              <a:t>Роберт Паркер: 92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8800"/>
            <a:ext cx="13524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26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1907</Words>
  <Application>Microsoft Office PowerPoint</Application>
  <PresentationFormat>Экран (4:3)</PresentationFormat>
  <Paragraphs>200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Боланже Спеcиаль Кюве Брют</vt:lpstr>
      <vt:lpstr>Casillero del Diablo Chardonnay</vt:lpstr>
      <vt:lpstr>Casillero del Diablo Brut Reserva</vt:lpstr>
      <vt:lpstr>MARQUES DE CASA CONCHA/</vt:lpstr>
      <vt:lpstr>MARQUES DE CASA CONCHA/</vt:lpstr>
      <vt:lpstr>Tavel / Тавель</vt:lpstr>
      <vt:lpstr>Ларош Шабли </vt:lpstr>
      <vt:lpstr>Ларош Шабли Премье Крю Ле Боруа </vt:lpstr>
      <vt:lpstr>Ларош Шабли Премье Крю Ле Фуршом </vt:lpstr>
      <vt:lpstr>Ларош Шабли Гран Крю Ле Бланшо </vt:lpstr>
      <vt:lpstr>Ларош Шабли Гран Крю Ле Кло </vt:lpstr>
      <vt:lpstr>Gevrey-Chambertin </vt:lpstr>
      <vt:lpstr>Puligny-Montrachet </vt:lpstr>
      <vt:lpstr>Chablis 1er Cru Fourchaume </vt:lpstr>
      <vt:lpstr>Руффино Ризерва Дукале Кьянти Классико </vt:lpstr>
      <vt:lpstr>Ruffino Chianti / Руффино Кьянти</vt:lpstr>
      <vt:lpstr>Ruffino Brunello di Montalcino Greppone Mazzi/ Руффино Брунелло ди Монталчино Греппоне Мацци</vt:lpstr>
      <vt:lpstr>Ruffino Lumina Pinot Grigio / Руффино Лумина Пино Гриджио</vt:lpstr>
      <vt:lpstr>TRIVENTO Malbec </vt:lpstr>
      <vt:lpstr>Marquйs de Pluma Crianza</vt:lpstr>
      <vt:lpstr>MARQUES DE CASA CONCHA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Боланже Спеcиаль Кюве Брют</dc:title>
  <dc:creator>Ilya Shirokov</dc:creator>
  <cp:lastModifiedBy>Ilya Shirokov</cp:lastModifiedBy>
  <cp:revision>11</cp:revision>
  <dcterms:created xsi:type="dcterms:W3CDTF">2014-06-05T09:40:33Z</dcterms:created>
  <dcterms:modified xsi:type="dcterms:W3CDTF">2014-06-05T11:25:58Z</dcterms:modified>
</cp:coreProperties>
</file>